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8"/>
  </p:notesMasterIdLst>
  <p:sldIdLst>
    <p:sldId id="289" r:id="rId2"/>
    <p:sldId id="287" r:id="rId3"/>
    <p:sldId id="266" r:id="rId4"/>
    <p:sldId id="297" r:id="rId5"/>
    <p:sldId id="271" r:id="rId6"/>
    <p:sldId id="300" r:id="rId7"/>
    <p:sldId id="257" r:id="rId8"/>
    <p:sldId id="263" r:id="rId9"/>
    <p:sldId id="256" r:id="rId10"/>
    <p:sldId id="262" r:id="rId11"/>
    <p:sldId id="269" r:id="rId12"/>
    <p:sldId id="290" r:id="rId13"/>
    <p:sldId id="295" r:id="rId14"/>
    <p:sldId id="280" r:id="rId15"/>
    <p:sldId id="294" r:id="rId16"/>
    <p:sldId id="299" r:id="rId17"/>
    <p:sldId id="275" r:id="rId18"/>
    <p:sldId id="264" r:id="rId19"/>
    <p:sldId id="268" r:id="rId20"/>
    <p:sldId id="274" r:id="rId21"/>
    <p:sldId id="265" r:id="rId22"/>
    <p:sldId id="298" r:id="rId23"/>
    <p:sldId id="270" r:id="rId24"/>
    <p:sldId id="288" r:id="rId25"/>
    <p:sldId id="284" r:id="rId26"/>
    <p:sldId id="292" r:id="rId27"/>
    <p:sldId id="277" r:id="rId28"/>
    <p:sldId id="278" r:id="rId29"/>
    <p:sldId id="283" r:id="rId30"/>
    <p:sldId id="291" r:id="rId31"/>
    <p:sldId id="286" r:id="rId32"/>
    <p:sldId id="281" r:id="rId33"/>
    <p:sldId id="276" r:id="rId34"/>
    <p:sldId id="282" r:id="rId35"/>
    <p:sldId id="279" r:id="rId36"/>
    <p:sldId id="26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6900"/>
    <a:srgbClr val="EA8B00"/>
    <a:srgbClr val="D27D00"/>
    <a:srgbClr val="FF9900"/>
    <a:srgbClr val="D67F00"/>
    <a:srgbClr val="F4AAF0"/>
    <a:srgbClr val="AC75D5"/>
    <a:srgbClr val="008E40"/>
    <a:srgbClr val="C5D8A0"/>
    <a:srgbClr val="D2E1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60"/>
  </p:normalViewPr>
  <p:slideViewPr>
    <p:cSldViewPr>
      <p:cViewPr varScale="1">
        <p:scale>
          <a:sx n="96" d="100"/>
          <a:sy n="96" d="100"/>
        </p:scale>
        <p:origin x="-418" y="-9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1A46B1-1165-4187-AD98-B2F29FCED051}" type="datetimeFigureOut">
              <a:rPr lang="en-US" smtClean="0"/>
              <a:t>3/16/2020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0CC0F5-FD5A-4B66-BF7C-528659D72F37}" type="slidenum">
              <a:rPr lang="en-US" smtClean="0"/>
              <a:t>‹#›</a:t>
            </a:fld>
            <a:endParaRPr lang="en-US"/>
          </a:p>
        </p:txBody>
      </p:sp>
    </p:spTree>
    <p:extLst>
      <p:ext uri="{BB962C8B-B14F-4D97-AF65-F5344CB8AC3E}">
        <p14:creationId xmlns:p14="http://schemas.microsoft.com/office/powerpoint/2010/main" val="1654095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CC0F5-FD5A-4B66-BF7C-528659D72F37}" type="slidenum">
              <a:rPr lang="en-US" smtClean="0"/>
              <a:t>1</a:t>
            </a:fld>
            <a:endParaRPr lang="en-US"/>
          </a:p>
        </p:txBody>
      </p:sp>
    </p:spTree>
    <p:extLst>
      <p:ext uri="{BB962C8B-B14F-4D97-AF65-F5344CB8AC3E}">
        <p14:creationId xmlns:p14="http://schemas.microsoft.com/office/powerpoint/2010/main" val="160632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CC0F5-FD5A-4B66-BF7C-528659D72F37}" type="slidenum">
              <a:rPr lang="en-US" smtClean="0"/>
              <a:t>4</a:t>
            </a:fld>
            <a:endParaRPr lang="en-US"/>
          </a:p>
        </p:txBody>
      </p:sp>
    </p:spTree>
    <p:extLst>
      <p:ext uri="{BB962C8B-B14F-4D97-AF65-F5344CB8AC3E}">
        <p14:creationId xmlns:p14="http://schemas.microsoft.com/office/powerpoint/2010/main" val="1302114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CC0F5-FD5A-4B66-BF7C-528659D72F37}" type="slidenum">
              <a:rPr lang="en-US" smtClean="0"/>
              <a:t>7</a:t>
            </a:fld>
            <a:endParaRPr lang="en-US"/>
          </a:p>
        </p:txBody>
      </p:sp>
    </p:spTree>
    <p:extLst>
      <p:ext uri="{BB962C8B-B14F-4D97-AF65-F5344CB8AC3E}">
        <p14:creationId xmlns:p14="http://schemas.microsoft.com/office/powerpoint/2010/main" val="393421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CC0F5-FD5A-4B66-BF7C-528659D72F37}" type="slidenum">
              <a:rPr lang="en-US" smtClean="0"/>
              <a:t>8</a:t>
            </a:fld>
            <a:endParaRPr lang="en-US"/>
          </a:p>
        </p:txBody>
      </p:sp>
    </p:spTree>
    <p:extLst>
      <p:ext uri="{BB962C8B-B14F-4D97-AF65-F5344CB8AC3E}">
        <p14:creationId xmlns:p14="http://schemas.microsoft.com/office/powerpoint/2010/main" val="827409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E50CC0F5-FD5A-4B66-BF7C-528659D72F37}" type="slidenum">
              <a:rPr lang="en-US" smtClean="0"/>
              <a:t>9</a:t>
            </a:fld>
            <a:endParaRPr lang="en-US"/>
          </a:p>
        </p:txBody>
      </p:sp>
    </p:spTree>
    <p:extLst>
      <p:ext uri="{BB962C8B-B14F-4D97-AF65-F5344CB8AC3E}">
        <p14:creationId xmlns:p14="http://schemas.microsoft.com/office/powerpoint/2010/main" val="299710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CC0F5-FD5A-4B66-BF7C-528659D72F37}" type="slidenum">
              <a:rPr lang="en-US" smtClean="0"/>
              <a:t>13</a:t>
            </a:fld>
            <a:endParaRPr lang="en-US"/>
          </a:p>
        </p:txBody>
      </p:sp>
    </p:spTree>
    <p:extLst>
      <p:ext uri="{BB962C8B-B14F-4D97-AF65-F5344CB8AC3E}">
        <p14:creationId xmlns:p14="http://schemas.microsoft.com/office/powerpoint/2010/main" val="257063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3F88F8-136A-4C71-AB3E-52FC31CBC13C}" type="datetimeFigureOut">
              <a:rPr lang="en-US" smtClean="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78854-D491-42F5-AB65-9ECD4A121290}" type="slidenum">
              <a:rPr lang="en-US" smtClean="0"/>
              <a:t>‹#›</a:t>
            </a:fld>
            <a:endParaRPr lang="en-US"/>
          </a:p>
        </p:txBody>
      </p:sp>
    </p:spTree>
    <p:extLst>
      <p:ext uri="{BB962C8B-B14F-4D97-AF65-F5344CB8AC3E}">
        <p14:creationId xmlns:p14="http://schemas.microsoft.com/office/powerpoint/2010/main" val="149429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F88F8-136A-4C71-AB3E-52FC31CBC13C}" type="datetimeFigureOut">
              <a:rPr lang="en-US" smtClean="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78854-D491-42F5-AB65-9ECD4A121290}" type="slidenum">
              <a:rPr lang="en-US" smtClean="0"/>
              <a:t>‹#›</a:t>
            </a:fld>
            <a:endParaRPr lang="en-US"/>
          </a:p>
        </p:txBody>
      </p:sp>
    </p:spTree>
    <p:extLst>
      <p:ext uri="{BB962C8B-B14F-4D97-AF65-F5344CB8AC3E}">
        <p14:creationId xmlns:p14="http://schemas.microsoft.com/office/powerpoint/2010/main" val="812623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F88F8-136A-4C71-AB3E-52FC31CBC13C}" type="datetimeFigureOut">
              <a:rPr lang="en-US" smtClean="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78854-D491-42F5-AB65-9ECD4A121290}" type="slidenum">
              <a:rPr lang="en-US" smtClean="0"/>
              <a:t>‹#›</a:t>
            </a:fld>
            <a:endParaRPr lang="en-US"/>
          </a:p>
        </p:txBody>
      </p:sp>
    </p:spTree>
    <p:extLst>
      <p:ext uri="{BB962C8B-B14F-4D97-AF65-F5344CB8AC3E}">
        <p14:creationId xmlns:p14="http://schemas.microsoft.com/office/powerpoint/2010/main" val="4144124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F88F8-136A-4C71-AB3E-52FC31CBC13C}" type="datetimeFigureOut">
              <a:rPr lang="en-US" smtClean="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78854-D491-42F5-AB65-9ECD4A121290}" type="slidenum">
              <a:rPr lang="en-US" smtClean="0"/>
              <a:t>‹#›</a:t>
            </a:fld>
            <a:endParaRPr lang="en-US"/>
          </a:p>
        </p:txBody>
      </p:sp>
    </p:spTree>
    <p:extLst>
      <p:ext uri="{BB962C8B-B14F-4D97-AF65-F5344CB8AC3E}">
        <p14:creationId xmlns:p14="http://schemas.microsoft.com/office/powerpoint/2010/main" val="3609866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3F88F8-136A-4C71-AB3E-52FC31CBC13C}" type="datetimeFigureOut">
              <a:rPr lang="en-US" smtClean="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78854-D491-42F5-AB65-9ECD4A121290}" type="slidenum">
              <a:rPr lang="en-US" smtClean="0"/>
              <a:t>‹#›</a:t>
            </a:fld>
            <a:endParaRPr lang="en-US"/>
          </a:p>
        </p:txBody>
      </p:sp>
    </p:spTree>
    <p:extLst>
      <p:ext uri="{BB962C8B-B14F-4D97-AF65-F5344CB8AC3E}">
        <p14:creationId xmlns:p14="http://schemas.microsoft.com/office/powerpoint/2010/main" val="177654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3F88F8-136A-4C71-AB3E-52FC31CBC13C}" type="datetimeFigureOut">
              <a:rPr lang="en-US" smtClean="0"/>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78854-D491-42F5-AB65-9ECD4A121290}" type="slidenum">
              <a:rPr lang="en-US" smtClean="0"/>
              <a:t>‹#›</a:t>
            </a:fld>
            <a:endParaRPr lang="en-US"/>
          </a:p>
        </p:txBody>
      </p:sp>
    </p:spTree>
    <p:extLst>
      <p:ext uri="{BB962C8B-B14F-4D97-AF65-F5344CB8AC3E}">
        <p14:creationId xmlns:p14="http://schemas.microsoft.com/office/powerpoint/2010/main" val="419753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3F88F8-136A-4C71-AB3E-52FC31CBC13C}" type="datetimeFigureOut">
              <a:rPr lang="en-US" smtClean="0"/>
              <a:t>3/16/2020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878854-D491-42F5-AB65-9ECD4A121290}" type="slidenum">
              <a:rPr lang="en-US" smtClean="0"/>
              <a:t>‹#›</a:t>
            </a:fld>
            <a:endParaRPr lang="en-US"/>
          </a:p>
        </p:txBody>
      </p:sp>
    </p:spTree>
    <p:extLst>
      <p:ext uri="{BB962C8B-B14F-4D97-AF65-F5344CB8AC3E}">
        <p14:creationId xmlns:p14="http://schemas.microsoft.com/office/powerpoint/2010/main" val="332588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3F88F8-136A-4C71-AB3E-52FC31CBC13C}" type="datetimeFigureOut">
              <a:rPr lang="en-US" smtClean="0"/>
              <a:t>3/16/2020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878854-D491-42F5-AB65-9ECD4A121290}" type="slidenum">
              <a:rPr lang="en-US" smtClean="0"/>
              <a:t>‹#›</a:t>
            </a:fld>
            <a:endParaRPr lang="en-US"/>
          </a:p>
        </p:txBody>
      </p:sp>
    </p:spTree>
    <p:extLst>
      <p:ext uri="{BB962C8B-B14F-4D97-AF65-F5344CB8AC3E}">
        <p14:creationId xmlns:p14="http://schemas.microsoft.com/office/powerpoint/2010/main" val="258198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F88F8-136A-4C71-AB3E-52FC31CBC13C}" type="datetimeFigureOut">
              <a:rPr lang="en-US" smtClean="0"/>
              <a:t>3/16/2020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878854-D491-42F5-AB65-9ECD4A121290}" type="slidenum">
              <a:rPr lang="en-US" smtClean="0"/>
              <a:t>‹#›</a:t>
            </a:fld>
            <a:endParaRPr lang="en-US"/>
          </a:p>
        </p:txBody>
      </p:sp>
    </p:spTree>
    <p:extLst>
      <p:ext uri="{BB962C8B-B14F-4D97-AF65-F5344CB8AC3E}">
        <p14:creationId xmlns:p14="http://schemas.microsoft.com/office/powerpoint/2010/main" val="98575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F88F8-136A-4C71-AB3E-52FC31CBC13C}" type="datetimeFigureOut">
              <a:rPr lang="en-US" smtClean="0"/>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78854-D491-42F5-AB65-9ECD4A121290}" type="slidenum">
              <a:rPr lang="en-US" smtClean="0"/>
              <a:t>‹#›</a:t>
            </a:fld>
            <a:endParaRPr lang="en-US"/>
          </a:p>
        </p:txBody>
      </p:sp>
    </p:spTree>
    <p:extLst>
      <p:ext uri="{BB962C8B-B14F-4D97-AF65-F5344CB8AC3E}">
        <p14:creationId xmlns:p14="http://schemas.microsoft.com/office/powerpoint/2010/main" val="3395389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F88F8-136A-4C71-AB3E-52FC31CBC13C}" type="datetimeFigureOut">
              <a:rPr lang="en-US" smtClean="0"/>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78854-D491-42F5-AB65-9ECD4A121290}" type="slidenum">
              <a:rPr lang="en-US" smtClean="0"/>
              <a:t>‹#›</a:t>
            </a:fld>
            <a:endParaRPr lang="en-US"/>
          </a:p>
        </p:txBody>
      </p:sp>
    </p:spTree>
    <p:extLst>
      <p:ext uri="{BB962C8B-B14F-4D97-AF65-F5344CB8AC3E}">
        <p14:creationId xmlns:p14="http://schemas.microsoft.com/office/powerpoint/2010/main" val="1394406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3F88F8-136A-4C71-AB3E-52FC31CBC13C}" type="datetimeFigureOut">
              <a:rPr lang="en-US" smtClean="0"/>
              <a:t>3/16/2020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78854-D491-42F5-AB65-9ECD4A121290}" type="slidenum">
              <a:rPr lang="en-US" smtClean="0"/>
              <a:t>‹#›</a:t>
            </a:fld>
            <a:endParaRPr lang="en-US"/>
          </a:p>
        </p:txBody>
      </p:sp>
    </p:spTree>
    <p:extLst>
      <p:ext uri="{BB962C8B-B14F-4D97-AF65-F5344CB8AC3E}">
        <p14:creationId xmlns:p14="http://schemas.microsoft.com/office/powerpoint/2010/main" val="367420903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8.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9.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4.jpeg"/><Relationship Id="rId1" Type="http://schemas.openxmlformats.org/officeDocument/2006/relationships/slideLayout" Target="../slideLayouts/slideLayout6.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24.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6.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 Id="rId9" Type="http://schemas.openxmlformats.org/officeDocument/2006/relationships/image" Target="../media/image120.jpeg"/></Relationships>
</file>

<file path=ppt/slides/_rels/slide25.xml.rels><?xml version="1.0" encoding="UTF-8" standalone="yes"?>
<Relationships xmlns="http://schemas.openxmlformats.org/package/2006/relationships"><Relationship Id="rId8" Type="http://schemas.openxmlformats.org/officeDocument/2006/relationships/hyperlink" Target="http://www.google.com/imgres?imgurl=http://returntonature.us/wp-content/uploads/2011/06/DSC03919.jpg&amp;imgrefurl=http://returntonature.us/mulberries-a-neglected-summer-snack/&amp;h=2268&amp;w=2838&amp;tbnid=K1RyMk97RTZSKM:&amp;zoom=1&amp;docid=UZY1GOF_5YNhcM&amp;ei=f4DOVIfpGqThsASxi4LgCQ&amp;tbm=isch&amp;ved=0CEgQMygdMB0" TargetMode="External"/><Relationship Id="rId13" Type="http://schemas.openxmlformats.org/officeDocument/2006/relationships/image" Target="../media/image127.jpeg"/><Relationship Id="rId3" Type="http://schemas.openxmlformats.org/officeDocument/2006/relationships/image" Target="../media/image121.jpeg"/><Relationship Id="rId7" Type="http://schemas.openxmlformats.org/officeDocument/2006/relationships/image" Target="../media/image123.jpeg"/><Relationship Id="rId12" Type="http://schemas.openxmlformats.org/officeDocument/2006/relationships/hyperlink" Target="http://www.google.com/url?sa=i&amp;rct=j&amp;q=&amp;esrc=s&amp;frm=1&amp;source=images&amp;cd=&amp;cad=rja&amp;uact=8&amp;ved=0CAcQjRw&amp;url=http://dendro.cnre.vt.edu/DENDROLOGY/syllabus/factsheet.cfm?ID%3D145&amp;ei=SfcCVZeXGfXasAT0qIHIAQ&amp;bvm=bv.88198703,d.cWc&amp;psig=AFQjCNE2jp5njv-gOGEc1Td0oIvBc6qhWQ&amp;ust=1426344020292564" TargetMode="External"/><Relationship Id="rId2" Type="http://schemas.openxmlformats.org/officeDocument/2006/relationships/hyperlink" Target="http://eattheweeds.com/wp-content/uploads/2011/08/beech2.jpg" TargetMode="External"/><Relationship Id="rId16" Type="http://schemas.openxmlformats.org/officeDocument/2006/relationships/image" Target="../media/image130.jpeg"/><Relationship Id="rId1" Type="http://schemas.openxmlformats.org/officeDocument/2006/relationships/slideLayout" Target="../slideLayouts/slideLayout6.xml"/><Relationship Id="rId6" Type="http://schemas.openxmlformats.org/officeDocument/2006/relationships/hyperlink" Target="http://eattheweeds.com/wp-content/uploads/2011/08/maple1.jpg" TargetMode="External"/><Relationship Id="rId11" Type="http://schemas.openxmlformats.org/officeDocument/2006/relationships/image" Target="../media/image126.jpeg"/><Relationship Id="rId5" Type="http://schemas.openxmlformats.org/officeDocument/2006/relationships/image" Target="../media/image122.jpeg"/><Relationship Id="rId15" Type="http://schemas.openxmlformats.org/officeDocument/2006/relationships/image" Target="../media/image129.jpeg"/><Relationship Id="rId10" Type="http://schemas.openxmlformats.org/officeDocument/2006/relationships/image" Target="../media/image125.jpeg"/><Relationship Id="rId4" Type="http://schemas.openxmlformats.org/officeDocument/2006/relationships/hyperlink" Target="http://www.eattheweeds.com/wp-content/uploads/2013/03/BetulaNigra3.jpg" TargetMode="External"/><Relationship Id="rId9" Type="http://schemas.openxmlformats.org/officeDocument/2006/relationships/image" Target="../media/image124.jpeg"/><Relationship Id="rId14" Type="http://schemas.openxmlformats.org/officeDocument/2006/relationships/image" Target="../media/image128.jpeg"/></Relationships>
</file>

<file path=ppt/slides/_rels/slide26.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27.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6.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28.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43.jpeg"/><Relationship Id="rId1" Type="http://schemas.openxmlformats.org/officeDocument/2006/relationships/slideLayout" Target="../slideLayouts/slideLayout6.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 Id="rId9" Type="http://schemas.openxmlformats.org/officeDocument/2006/relationships/image" Target="../media/image150.jpeg"/></Relationships>
</file>

<file path=ppt/slides/_rels/slide2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6.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6.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31.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6.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 Id="rId9" Type="http://schemas.openxmlformats.org/officeDocument/2006/relationships/image" Target="../media/image168.jpeg"/></Relationships>
</file>

<file path=ppt/slides/_rels/slide3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xml"/><Relationship Id="rId5" Type="http://schemas.openxmlformats.org/officeDocument/2006/relationships/image" Target="../media/image172.jpeg"/><Relationship Id="rId4" Type="http://schemas.openxmlformats.org/officeDocument/2006/relationships/image" Target="../media/image171.jpeg"/></Relationships>
</file>

<file path=ppt/slides/_rels/slide3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6.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34.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6.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3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17" Type="http://schemas.openxmlformats.org/officeDocument/2006/relationships/hyperlink" Target="file:///C:\Users\Lynn\Documents\My%20Web%20Sites\WildFoodies\Strawberry,Indian.htm" TargetMode="External"/><Relationship Id="rId21" Type="http://schemas.openxmlformats.org/officeDocument/2006/relationships/hyperlink" Target="file:///C:\Users\Lynn\Documents\My%20Web%20Sites\WildFoodies\Carpetweed.htm" TargetMode="External"/><Relationship Id="rId42" Type="http://schemas.openxmlformats.org/officeDocument/2006/relationships/hyperlink" Target="file:///C:\Users\Lynn\Documents\My%20Web%20Sites\WildFoodies\Partridgeberry.htm" TargetMode="External"/><Relationship Id="rId63" Type="http://schemas.openxmlformats.org/officeDocument/2006/relationships/hyperlink" Target="file:///C:\Users\Lynn\Documents\My%20Web%20Sites\WildFoodies\Chicory.htm" TargetMode="External"/><Relationship Id="rId84" Type="http://schemas.openxmlformats.org/officeDocument/2006/relationships/hyperlink" Target="file:///C:\Users\Lynn\Documents\My%20Web%20Sites\WildFoodies\MountainMint.htm" TargetMode="External"/><Relationship Id="rId138" Type="http://schemas.openxmlformats.org/officeDocument/2006/relationships/hyperlink" Target="file:///C:\Users\Lynn\Documents\My%20Web%20Sites\WildFoodies\Mile-A-Minute.htm" TargetMode="External"/><Relationship Id="rId159" Type="http://schemas.openxmlformats.org/officeDocument/2006/relationships/hyperlink" Target="file:///C:\Users\Lynn\Documents\My%20Web%20Sites\WildFoodies\SawtoothBlackberry.htm" TargetMode="External"/><Relationship Id="rId170" Type="http://schemas.openxmlformats.org/officeDocument/2006/relationships/hyperlink" Target="file:///C:\Users\Lynn\Documents\My%20Web%20Sites\WildFoodies\Sumac,Fragrant.htm" TargetMode="External"/><Relationship Id="rId191" Type="http://schemas.openxmlformats.org/officeDocument/2006/relationships/hyperlink" Target="file:///C:\Users\Lynn\Documents\My%20Web%20Sites\WildFoodies\Juniper.htm" TargetMode="External"/><Relationship Id="rId205" Type="http://schemas.openxmlformats.org/officeDocument/2006/relationships/hyperlink" Target="file:///C:\Users\Lynn\Documents\My%20Web%20Sites\WildFoodies\AmericanHolly.htm" TargetMode="External"/><Relationship Id="rId226" Type="http://schemas.openxmlformats.org/officeDocument/2006/relationships/hyperlink" Target="file:///C:\Users\Lynn\Documents\My%20Web%20Sites\WildFoodies\Sycamore.htm" TargetMode="External"/><Relationship Id="rId107" Type="http://schemas.openxmlformats.org/officeDocument/2006/relationships/hyperlink" Target="file:///C:\Users\Lynn\Documents\My%20Web%20Sites\WildFoodies\Plantain,Narrowleaf.htm" TargetMode="External"/><Relationship Id="rId11" Type="http://schemas.openxmlformats.org/officeDocument/2006/relationships/hyperlink" Target="file:///C:\Users\Lynn\Documents\My%20Web%20Sites\WildFoodies\Mugwort.htm" TargetMode="External"/><Relationship Id="rId32" Type="http://schemas.openxmlformats.org/officeDocument/2006/relationships/hyperlink" Target="file:///C:\Users\Lynn\Documents\My%20Web%20Sites\WildFoodies\BitterDock.htm" TargetMode="External"/><Relationship Id="rId53" Type="http://schemas.openxmlformats.org/officeDocument/2006/relationships/hyperlink" Target="file:///C:\Users\Lynn\Documents\My%20Web%20Sites\WildFoodies\Knotgrass.htm" TargetMode="External"/><Relationship Id="rId74" Type="http://schemas.openxmlformats.org/officeDocument/2006/relationships/hyperlink" Target="file:///C:\Users\Lynn\Documents\My%20Web%20Sites\WildFoodies\Milkweed.htm" TargetMode="External"/><Relationship Id="rId128" Type="http://schemas.openxmlformats.org/officeDocument/2006/relationships/hyperlink" Target="file:///C:\Users\Lynn\Documents\My%20Web%20Sites\WildFoodies\AmericanLotus.htm" TargetMode="External"/><Relationship Id="rId149" Type="http://schemas.openxmlformats.org/officeDocument/2006/relationships/hyperlink" Target="file:///C:\Users\Lynn\Documents\My%20Web%20Sites\WildFoodies\BlackChokeberry.htm" TargetMode="External"/><Relationship Id="rId5" Type="http://schemas.openxmlformats.org/officeDocument/2006/relationships/hyperlink" Target="file:///C:\Users\Lynn\Documents\My%20Web%20Sites\WildFoodies\Amaranth,Mat.htm" TargetMode="External"/><Relationship Id="rId95" Type="http://schemas.openxmlformats.org/officeDocument/2006/relationships/hyperlink" Target="file:///C:\Users\Lynn\Documents\My%20Web%20Sites\WildFoodies\Watercress.htm" TargetMode="External"/><Relationship Id="rId160" Type="http://schemas.openxmlformats.org/officeDocument/2006/relationships/hyperlink" Target="file:///C:\Users\Lynn\Documents\My%20Web%20Sites\WildFoodies\Dewberry.htm" TargetMode="External"/><Relationship Id="rId181" Type="http://schemas.openxmlformats.org/officeDocument/2006/relationships/hyperlink" Target="file:///C:\Users\Lynn\Documents\My%20Web%20Sites\WildFoodies\Quince.htm" TargetMode="External"/><Relationship Id="rId216" Type="http://schemas.openxmlformats.org/officeDocument/2006/relationships/hyperlink" Target="file:///C:\Users\Lynn\Documents\My%20Web%20Sites\WildFoodies\Mulberry,White.htm" TargetMode="External"/><Relationship Id="rId22" Type="http://schemas.openxmlformats.org/officeDocument/2006/relationships/hyperlink" Target="file:///C:\Users\Lynn\Documents\My%20Web%20Sites\WildFoodies\Chameleon.htm" TargetMode="External"/><Relationship Id="rId27" Type="http://schemas.openxmlformats.org/officeDocument/2006/relationships/hyperlink" Target="https://pfaf.org/user/Plant.aspx?LatinName=Cerastium+glomeratum" TargetMode="External"/><Relationship Id="rId43" Type="http://schemas.openxmlformats.org/officeDocument/2006/relationships/hyperlink" Target="file:///C:\Users\Lynn\Documents\My%20Web%20Sites\WildFoodies\Cranberry.htm" TargetMode="External"/><Relationship Id="rId48" Type="http://schemas.openxmlformats.org/officeDocument/2006/relationships/hyperlink" Target="file:///C:\Users\Lynn\Documents\My%20Web%20Sites\WildFoodies\AsiaticDayflower.htm" TargetMode="External"/><Relationship Id="rId64" Type="http://schemas.openxmlformats.org/officeDocument/2006/relationships/hyperlink" Target="file:///C:\Users\Lynn\Documents\My%20Web%20Sites\WildFoodies\Dandelion.htm" TargetMode="External"/><Relationship Id="rId69" Type="http://schemas.openxmlformats.org/officeDocument/2006/relationships/hyperlink" Target="file:///C:\Users\Lynn\Documents\My%20Web%20Sites\WildFoodies\HighMallow.htm" TargetMode="External"/><Relationship Id="rId113" Type="http://schemas.openxmlformats.org/officeDocument/2006/relationships/hyperlink" Target="file:///C:\Users\Lynn\Documents\My%20Web%20Sites\WildFoodies\SolomonsSeal.htm" TargetMode="External"/><Relationship Id="rId118" Type="http://schemas.openxmlformats.org/officeDocument/2006/relationships/hyperlink" Target="file:///C:\Users\Lynn\Documents\My%20Web%20Sites\WildFoodies\Strawberry,Wild.htm" TargetMode="External"/><Relationship Id="rId134" Type="http://schemas.openxmlformats.org/officeDocument/2006/relationships/hyperlink" Target="file:///C:\Users\Lynn\Documents\My%20Web%20Sites\WildFoodies\Greenbrier.htm" TargetMode="External"/><Relationship Id="rId139" Type="http://schemas.openxmlformats.org/officeDocument/2006/relationships/hyperlink" Target="file:///C:\Users\Lynn\Documents\My%20Web%20Sites\WildFoodies\PassionVine.htm" TargetMode="External"/><Relationship Id="rId80" Type="http://schemas.openxmlformats.org/officeDocument/2006/relationships/hyperlink" Target="file:///C:\Users\Lynn\Documents\My%20Web%20Sites\WildFoodies\BeeBalm.htm" TargetMode="External"/><Relationship Id="rId85" Type="http://schemas.openxmlformats.org/officeDocument/2006/relationships/hyperlink" Target="file:///C:\Users\Lynn\Documents\My%20Web%20Sites\WildFoodies\Shiso.htm" TargetMode="External"/><Relationship Id="rId150" Type="http://schemas.openxmlformats.org/officeDocument/2006/relationships/hyperlink" Target="file:///C:\Users\Lynn\Documents\My%20Web%20Sites\WildFoodies\RedChokeberry.htm" TargetMode="External"/><Relationship Id="rId155" Type="http://schemas.openxmlformats.org/officeDocument/2006/relationships/hyperlink" Target="file:///C:\Users\Lynn\Documents\My%20Web%20Sites\WildFoodies\Inkberry.htm" TargetMode="External"/><Relationship Id="rId171" Type="http://schemas.openxmlformats.org/officeDocument/2006/relationships/hyperlink" Target="file:///C:\Users\Lynn\Documents\My%20Web%20Sites\WildFoodies\Sumac,Staghorn.htm" TargetMode="External"/><Relationship Id="rId176" Type="http://schemas.openxmlformats.org/officeDocument/2006/relationships/hyperlink" Target="file:///C:\Users\Lynn\Documents\My%20Web%20Sites\WildFoodies\CalleryPear.htm" TargetMode="External"/><Relationship Id="rId192" Type="http://schemas.openxmlformats.org/officeDocument/2006/relationships/hyperlink" Target="file:///C:\Users\Lynn\Documents\My%20Web%20Sites\WildFoodies\Larch,American.htm" TargetMode="External"/><Relationship Id="rId197" Type="http://schemas.openxmlformats.org/officeDocument/2006/relationships/hyperlink" Target="file:///C:\Users\Lynn\Documents\My%20Web%20Sites\WildFoodies\KousaDogwood.htm" TargetMode="External"/><Relationship Id="rId206" Type="http://schemas.openxmlformats.org/officeDocument/2006/relationships/hyperlink" Target="file:///C:\Users\Lynn\Documents\My%20Web%20Sites\WildFoodies\Juneberry.htm" TargetMode="External"/><Relationship Id="rId227" Type="http://schemas.openxmlformats.org/officeDocument/2006/relationships/hyperlink" Target="file:///C:\Users\Lynn\Documents\My%20Web%20Sites\WildFoodies\TulipPoplar.htm" TargetMode="External"/><Relationship Id="rId201" Type="http://schemas.openxmlformats.org/officeDocument/2006/relationships/hyperlink" Target="file:///C:\Users\Lynn\Documents\My%20Web%20Sites\WildFoodies\EmpressTree.htm" TargetMode="External"/><Relationship Id="rId222" Type="http://schemas.openxmlformats.org/officeDocument/2006/relationships/hyperlink" Target="file:///C:\Users\Lynn\Documents\My%20Web%20Sites\WildFoodies\PawPaw.htm" TargetMode="External"/><Relationship Id="rId12" Type="http://schemas.openxmlformats.org/officeDocument/2006/relationships/hyperlink" Target="https://pfaf.org/user/Plant.aspx?LatinName=Artemisia+annua" TargetMode="External"/><Relationship Id="rId17" Type="http://schemas.openxmlformats.org/officeDocument/2006/relationships/hyperlink" Target="file:///C:\Users\Lynn\Documents\My%20Web%20Sites\WildFoodies\Goutweed.htm" TargetMode="External"/><Relationship Id="rId33" Type="http://schemas.openxmlformats.org/officeDocument/2006/relationships/hyperlink" Target="file:///C:\Users\Lynn\Documents\My%20Web%20Sites\WildFoodies\CurlyYellowDock.htm" TargetMode="External"/><Relationship Id="rId38" Type="http://schemas.openxmlformats.org/officeDocument/2006/relationships/hyperlink" Target="file:///C:\Users\Lynn\Documents\My%20Web%20Sites\WildFoodies\EveningPrimrose.htm" TargetMode="External"/><Relationship Id="rId59" Type="http://schemas.openxmlformats.org/officeDocument/2006/relationships/hyperlink" Target="file:///C:\Users\Lynn\Documents\My%20Web%20Sites\WildFoodies\WildRice.htm" TargetMode="External"/><Relationship Id="rId103" Type="http://schemas.openxmlformats.org/officeDocument/2006/relationships/hyperlink" Target="file:///C:\Users\Lynn\Documents\My%20Web%20Sites\WildFoodies\OnionGrass.htm" TargetMode="External"/><Relationship Id="rId108" Type="http://schemas.openxmlformats.org/officeDocument/2006/relationships/hyperlink" Target="file:///C:\Users\Lynn\Documents\My%20Web%20Sites\WildFoodies\Pokeweed.htm" TargetMode="External"/><Relationship Id="rId124" Type="http://schemas.openxmlformats.org/officeDocument/2006/relationships/hyperlink" Target="file:///C:\Users\Lynn\Documents\My%20Web%20Sites\WildFoodies\Thistle,Milk.htm" TargetMode="External"/><Relationship Id="rId129" Type="http://schemas.openxmlformats.org/officeDocument/2006/relationships/hyperlink" Target="file:///C:\Users\Lynn\Documents\My%20Web%20Sites\WildFoodies\YellowPondLily.htm" TargetMode="External"/><Relationship Id="rId54" Type="http://schemas.openxmlformats.org/officeDocument/2006/relationships/hyperlink" Target="file:///C:\Users\Lynn\Documents\My%20Web%20Sites\WildFoodies\JapaneseKnotweed.htm" TargetMode="External"/><Relationship Id="rId70" Type="http://schemas.openxmlformats.org/officeDocument/2006/relationships/hyperlink" Target="file:///C:\Users\Lynn\Documents\My%20Web%20Sites\WildFoodies\MarshMallow.htm" TargetMode="External"/><Relationship Id="rId75" Type="http://schemas.openxmlformats.org/officeDocument/2006/relationships/hyperlink" Target="file:///C:\Users\Lynn\Documents\My%20Web%20Sites\WildFoodies\GroundIvy.htm" TargetMode="External"/><Relationship Id="rId91" Type="http://schemas.openxmlformats.org/officeDocument/2006/relationships/hyperlink" Target="file:///C:\Users\Lynn\Documents\My%20Web%20Sites\WildFoodies\Bittercress.htm" TargetMode="External"/><Relationship Id="rId96" Type="http://schemas.openxmlformats.org/officeDocument/2006/relationships/hyperlink" Target="file:///C:\Users\Lynn\Documents\My%20Web%20Sites\WildFoodies\Wintercress.htm" TargetMode="External"/><Relationship Id="rId140" Type="http://schemas.openxmlformats.org/officeDocument/2006/relationships/hyperlink" Target="file:///C:\Users\Lynn\Documents\My%20Web%20Sites\WildFoodies\PotatoVine.htm" TargetMode="External"/><Relationship Id="rId145" Type="http://schemas.openxmlformats.org/officeDocument/2006/relationships/hyperlink" Target="file:///C:\Users\Lynn\Documents\My%20Web%20Sites\WildFoodies\BeachPlum.htm" TargetMode="External"/><Relationship Id="rId161" Type="http://schemas.openxmlformats.org/officeDocument/2006/relationships/hyperlink" Target="file:///C:\Users\Lynn\Documents\My%20Web%20Sites\WildFoodies\Raspberry,Black.htm" TargetMode="External"/><Relationship Id="rId166" Type="http://schemas.openxmlformats.org/officeDocument/2006/relationships/hyperlink" Target="file:///C:\Users\Lynn\Documents\My%20Web%20Sites\WildFoodies\MultifloraRose.htm" TargetMode="External"/><Relationship Id="rId182" Type="http://schemas.openxmlformats.org/officeDocument/2006/relationships/hyperlink" Target="file:///C:\Users\Lynn\Documents\My%20Web%20Sites\WildFoodies\Rowan.htm" TargetMode="External"/><Relationship Id="rId187" Type="http://schemas.openxmlformats.org/officeDocument/2006/relationships/hyperlink" Target="file:///C:\Users\Lynn\Documents\My%20Web%20Sites\WildFoodies\Chokecherry.htm" TargetMode="External"/><Relationship Id="rId217" Type="http://schemas.openxmlformats.org/officeDocument/2006/relationships/hyperlink" Target="file:///C:\Users\Lynn\Documents\My%20Web%20Sites\WildFoodies\Redbud.htm" TargetMode="External"/><Relationship Id="rId1" Type="http://schemas.openxmlformats.org/officeDocument/2006/relationships/slideLayout" Target="../slideLayouts/slideLayout6.xml"/><Relationship Id="rId6" Type="http://schemas.openxmlformats.org/officeDocument/2006/relationships/hyperlink" Target="file:///C:\Users\Lynn\Documents\My%20Web%20Sites\WildFoodies\Amaranth,Spiny.htm" TargetMode="External"/><Relationship Id="rId212" Type="http://schemas.openxmlformats.org/officeDocument/2006/relationships/hyperlink" Target="file:///C:\Users\Lynn\Documents\My%20Web%20Sites\WildFoodies\Mimosa.htm" TargetMode="External"/><Relationship Id="rId23" Type="http://schemas.openxmlformats.org/officeDocument/2006/relationships/hyperlink" Target="file:///C:\Users\Lynn\Documents\My%20Web%20Sites\WildFoodies\Chamomile.htm" TargetMode="External"/><Relationship Id="rId28" Type="http://schemas.openxmlformats.org/officeDocument/2006/relationships/hyperlink" Target="file:///C:\Users\Lynn\Documents\My%20Web%20Sites\WildFoodies\Cleaver.htm" TargetMode="External"/><Relationship Id="rId49" Type="http://schemas.openxmlformats.org/officeDocument/2006/relationships/hyperlink" Target="file:///C:\Users\Lynn\Documents\My%20Web%20Sites\WildFoodies\Bamboo.htm" TargetMode="External"/><Relationship Id="rId114" Type="http://schemas.openxmlformats.org/officeDocument/2006/relationships/hyperlink" Target="file:///C:\Users\Lynn\Documents\My%20Web%20Sites\WildFoodies\FalseSolomonsSeal.htm" TargetMode="External"/><Relationship Id="rId119" Type="http://schemas.openxmlformats.org/officeDocument/2006/relationships/hyperlink" Target="file:///C:\Users\Lynn\Documents\My%20Web%20Sites\WildFoodies\JerusalemArtichoke.htm" TargetMode="External"/><Relationship Id="rId44" Type="http://schemas.openxmlformats.org/officeDocument/2006/relationships/hyperlink" Target="file:///C:\Users\Lynn\Documents\My%20Web%20Sites\WildFoodies\BogCranberry.htm" TargetMode="External"/><Relationship Id="rId60" Type="http://schemas.openxmlformats.org/officeDocument/2006/relationships/hyperlink" Target="file:///C:\Users\Lynn\Documents\My%20Web%20Sites\WildFoodies\Hosta.htm" TargetMode="External"/><Relationship Id="rId65" Type="http://schemas.openxmlformats.org/officeDocument/2006/relationships/hyperlink" Target="file:///C:\Users\Lynn\Documents\My%20Web%20Sites\WildFoodies\Lettuce.htm" TargetMode="External"/><Relationship Id="rId81" Type="http://schemas.openxmlformats.org/officeDocument/2006/relationships/hyperlink" Target="file:///C:\Users\Lynn\Documents\My%20Web%20Sites\WildFoodies\HorseMint.htm" TargetMode="External"/><Relationship Id="rId86" Type="http://schemas.openxmlformats.org/officeDocument/2006/relationships/hyperlink" Target="file:///C:\Users\Lynn\Documents\My%20Web%20Sites\WildFoodies\Spearmint.htm" TargetMode="External"/><Relationship Id="rId130" Type="http://schemas.openxmlformats.org/officeDocument/2006/relationships/hyperlink" Target="file:///C:\Users\Lynn\Documents\My%20Web%20Sites\WildFoodies\Yarrow.htm" TargetMode="External"/><Relationship Id="rId135" Type="http://schemas.openxmlformats.org/officeDocument/2006/relationships/hyperlink" Target="file:///C:\Users\Lynn\Documents\My%20Web%20Sites\WildFoodies\HardyKiwi.htm" TargetMode="External"/><Relationship Id="rId151" Type="http://schemas.openxmlformats.org/officeDocument/2006/relationships/hyperlink" Target="file:///C:\Users\Lynn\Documents\My%20Web%20Sites\WildFoodies\BlackHuckleberry.htm" TargetMode="External"/><Relationship Id="rId156" Type="http://schemas.openxmlformats.org/officeDocument/2006/relationships/hyperlink" Target="https://pfaf.org/user/Plant.aspx?LatinName=Ilex+verticillata" TargetMode="External"/><Relationship Id="rId177" Type="http://schemas.openxmlformats.org/officeDocument/2006/relationships/hyperlink" Target="file:///C:\Users\Lynn\Documents\My%20Web%20Sites\WildFoodies\CrabApple.htm" TargetMode="External"/><Relationship Id="rId198" Type="http://schemas.openxmlformats.org/officeDocument/2006/relationships/hyperlink" Target="file:///C:\Users\Lynn\Documents\My%20Web%20Sites\WildFoodies\Elm,Chinese.htm" TargetMode="External"/><Relationship Id="rId172" Type="http://schemas.openxmlformats.org/officeDocument/2006/relationships/hyperlink" Target="file:///C:\Users\Lynn\Documents\My%20Web%20Sites\WildFoodies\Sumac,Winged.htm" TargetMode="External"/><Relationship Id="rId193" Type="http://schemas.openxmlformats.org/officeDocument/2006/relationships/hyperlink" Target="file:///C:\Users\Lynn\Documents\My%20Web%20Sites\WildFoodies\WhitePine.htm" TargetMode="External"/><Relationship Id="rId202" Type="http://schemas.openxmlformats.org/officeDocument/2006/relationships/hyperlink" Target="file:///C:\Users\Lynn\Documents\My%20Web%20Sites\WildFoodies\Ginkgo.htm" TargetMode="External"/><Relationship Id="rId207" Type="http://schemas.openxmlformats.org/officeDocument/2006/relationships/hyperlink" Target="file:///C:\Users\Lynn\Documents\My%20Web%20Sites\WildFoodies\Linden.htm" TargetMode="External"/><Relationship Id="rId223" Type="http://schemas.openxmlformats.org/officeDocument/2006/relationships/hyperlink" Target="file:///C:\Users\Lynn\Documents\My%20Web%20Sites\WildFoodies\Persimmon.htm" TargetMode="External"/><Relationship Id="rId228" Type="http://schemas.openxmlformats.org/officeDocument/2006/relationships/hyperlink" Target="file:///C:\Users\Lynn\Documents\My%20Web%20Sites\WildFoodies\Willow,Black.htm" TargetMode="External"/><Relationship Id="rId13" Type="http://schemas.openxmlformats.org/officeDocument/2006/relationships/hyperlink" Target="file:///C:\Users\Lynn\Documents\My%20Web%20Sites\WildFoodies\Asparagus.htm" TargetMode="External"/><Relationship Id="rId18" Type="http://schemas.openxmlformats.org/officeDocument/2006/relationships/hyperlink" Target="file:///C:\Users\Lynn\Documents\My%20Web%20Sites\WildFoodies\EasternWaterleaf.htm" TargetMode="External"/><Relationship Id="rId39" Type="http://schemas.openxmlformats.org/officeDocument/2006/relationships/hyperlink" Target="file:///C:\Users\Lynn\Documents\My%20Web%20Sites\WildFoodies\Wintergreen.htm" TargetMode="External"/><Relationship Id="rId109" Type="http://schemas.openxmlformats.org/officeDocument/2006/relationships/hyperlink" Target="file:///C:\Users\Lynn\Documents\My%20Web%20Sites\WildFoodies\PricklyPear.htm" TargetMode="External"/><Relationship Id="rId34" Type="http://schemas.openxmlformats.org/officeDocument/2006/relationships/hyperlink" Target="file:///C:\Users\Lynn\Documents\My%20Web%20Sites\WildFoodies\PatienceDock.htm" TargetMode="External"/><Relationship Id="rId50" Type="http://schemas.openxmlformats.org/officeDocument/2006/relationships/hyperlink" Target="file:///C:\Users\Lynn\Documents\My%20Web%20Sites\WildFoodies\Cattails.htm" TargetMode="External"/><Relationship Id="rId55" Type="http://schemas.openxmlformats.org/officeDocument/2006/relationships/hyperlink" Target="file:///C:\Users\Lynn\Documents\My%20Web%20Sites\WildFoodies\Reedgrass.htm" TargetMode="External"/><Relationship Id="rId76" Type="http://schemas.openxmlformats.org/officeDocument/2006/relationships/hyperlink" Target="file:///C:\Users\Lynn\Documents\My%20Web%20Sites\WildFoodies\Henbit.htm" TargetMode="External"/><Relationship Id="rId97" Type="http://schemas.openxmlformats.org/officeDocument/2006/relationships/hyperlink" Target="file:///C:\Users\Lynn\Documents\My%20Web%20Sites\WildFoodies\Clearweed.htm" TargetMode="External"/><Relationship Id="rId104" Type="http://schemas.openxmlformats.org/officeDocument/2006/relationships/hyperlink" Target="file:///C:\Users\Lynn\Documents\My%20Web%20Sites\WildFoodies\Ramps.htm" TargetMode="External"/><Relationship Id="rId120" Type="http://schemas.openxmlformats.org/officeDocument/2006/relationships/hyperlink" Target="file:///C:\Users\Lynn\Documents\My%20Web%20Sites\WildFoodies\Sunflower.htm" TargetMode="External"/><Relationship Id="rId125" Type="http://schemas.openxmlformats.org/officeDocument/2006/relationships/hyperlink" Target="file:///C:\Users\Lynn\Documents\My%20Web%20Sites\WildFoodies\Violet.htm" TargetMode="External"/><Relationship Id="rId141" Type="http://schemas.openxmlformats.org/officeDocument/2006/relationships/hyperlink" Target="file:///C:\Users\Lynn\Documents\My%20Web%20Sites\WildFoodies\AsianLemon.htm" TargetMode="External"/><Relationship Id="rId146" Type="http://schemas.openxmlformats.org/officeDocument/2006/relationships/hyperlink" Target="file:///C:\Users\Lynn\Documents\My%20Web%20Sites\WildFoodies\Beautyberry.htm" TargetMode="External"/><Relationship Id="rId167" Type="http://schemas.openxmlformats.org/officeDocument/2006/relationships/hyperlink" Target="file:///C:\Users\Lynn\Documents\My%20Web%20Sites\WildFoodies\Rose.htm" TargetMode="External"/><Relationship Id="rId188" Type="http://schemas.openxmlformats.org/officeDocument/2006/relationships/hyperlink" Target="file:///C:\Users\Lynn\Documents\My%20Web%20Sites\WildFoodies\PinCherry.htm" TargetMode="External"/><Relationship Id="rId7" Type="http://schemas.openxmlformats.org/officeDocument/2006/relationships/hyperlink" Target="file:///C:\Users\Lynn\Documents\My%20Web%20Sites\WildFoodies\LambsQuarters.htm" TargetMode="External"/><Relationship Id="rId71" Type="http://schemas.openxmlformats.org/officeDocument/2006/relationships/hyperlink" Target="file:///C:\Users\Lynn\Documents\My%20Web%20Sites\WildFoodies\RoseOfSharon.htm" TargetMode="External"/><Relationship Id="rId92" Type="http://schemas.openxmlformats.org/officeDocument/2006/relationships/hyperlink" Target="file:///C:\Users\Lynn\Documents\My%20Web%20Sites\WildFoodies\PennyCress.htm" TargetMode="External"/><Relationship Id="rId162" Type="http://schemas.openxmlformats.org/officeDocument/2006/relationships/hyperlink" Target="file:///C:\Users\Lynn\Documents\My%20Web%20Sites\WildFoodies\Raspberry,Red.htm" TargetMode="External"/><Relationship Id="rId183" Type="http://schemas.openxmlformats.org/officeDocument/2006/relationships/hyperlink" Target="file:///C:\Users\Lynn\Documents\My%20Web%20Sites\WildFoodies\Aspen,American.htm" TargetMode="External"/><Relationship Id="rId213" Type="http://schemas.openxmlformats.org/officeDocument/2006/relationships/hyperlink" Target="file:///C:\Users\Lynn\Documents\My%20Web%20Sites\WildFoodies\Mulberry,Black.htm" TargetMode="External"/><Relationship Id="rId218" Type="http://schemas.openxmlformats.org/officeDocument/2006/relationships/hyperlink" Target="file:///C:\Users\Lynn\Documents\My%20Web%20Sites\WildFoodies\ChinquapinOak.htm" TargetMode="External"/><Relationship Id="rId2" Type="http://schemas.openxmlformats.org/officeDocument/2006/relationships/hyperlink" Target="file:///C:\Users\Lynn\Documents\My%20Web%20Sites\WildFoodies\AmericanGroundnut.htm" TargetMode="External"/><Relationship Id="rId29" Type="http://schemas.openxmlformats.org/officeDocument/2006/relationships/hyperlink" Target="file:///C:\Users\Lynn\Documents\My%20Web%20Sites\WildFoodies\Clover,Red.htm" TargetMode="External"/><Relationship Id="rId24" Type="http://schemas.openxmlformats.org/officeDocument/2006/relationships/hyperlink" Target="file:///C:\Users\Lynn\Documents\My%20Web%20Sites\WildFoodies\Pineappleweed.htm" TargetMode="External"/><Relationship Id="rId40" Type="http://schemas.openxmlformats.org/officeDocument/2006/relationships/hyperlink" Target="file:///C:\Users\Lynn\Documents\My%20Web%20Sites\WildFoodies\CreepingSnowberry.htm" TargetMode="External"/><Relationship Id="rId45" Type="http://schemas.openxmlformats.org/officeDocument/2006/relationships/hyperlink" Target="file:///C:\Users\Lynn\Documents\My%20Web%20Sites\WildFoodies\FiddleheadFern.htm" TargetMode="External"/><Relationship Id="rId66" Type="http://schemas.openxmlformats.org/officeDocument/2006/relationships/hyperlink" Target="https://pfaf.org/user/Plant.aspx?LatinName=Lactuca+serriola" TargetMode="External"/><Relationship Id="rId87" Type="http://schemas.openxmlformats.org/officeDocument/2006/relationships/hyperlink" Target="file:///C:\Users\Lynn\Documents\My%20Web%20Sites\WildFoodies\WaterMint.htm" TargetMode="External"/><Relationship Id="rId110" Type="http://schemas.openxmlformats.org/officeDocument/2006/relationships/hyperlink" Target="file:///C:\Users\Lynn\Documents\My%20Web%20Sites\WildFoodies\PurpleLoosestrife.htm" TargetMode="External"/><Relationship Id="rId115" Type="http://schemas.openxmlformats.org/officeDocument/2006/relationships/hyperlink" Target="file:///C:\Users\Lynn\Documents\My%20Web%20Sites\WildFoodies\Speedwell.htm" TargetMode="External"/><Relationship Id="rId131" Type="http://schemas.openxmlformats.org/officeDocument/2006/relationships/hyperlink" Target="file:///C:\Users\Lynn\Documents\My%20Web%20Sites\WildFoodies\Yucca.htm" TargetMode="External"/><Relationship Id="rId136" Type="http://schemas.openxmlformats.org/officeDocument/2006/relationships/hyperlink" Target="file:///C:\Users\Lynn\Documents\My%20Web%20Sites\WildFoodies\Honeysuckle,Japanese.htm" TargetMode="External"/><Relationship Id="rId157" Type="http://schemas.openxmlformats.org/officeDocument/2006/relationships/hyperlink" Target="file:///C:\Users\Lynn\Documents\My%20Web%20Sites\WildFoodies\Mahonia.htm" TargetMode="External"/><Relationship Id="rId178" Type="http://schemas.openxmlformats.org/officeDocument/2006/relationships/hyperlink" Target="file:///C:\Users\Lynn\Documents\My%20Web%20Sites\WildFoodies\Hackberry.htm" TargetMode="External"/><Relationship Id="rId61" Type="http://schemas.openxmlformats.org/officeDocument/2006/relationships/hyperlink" Target="file:///C:\Users\Lynn\Documents\My%20Web%20Sites\WildFoodies\Jewelweed.htm" TargetMode="External"/><Relationship Id="rId82" Type="http://schemas.openxmlformats.org/officeDocument/2006/relationships/hyperlink" Target="file:///C:\Users\Lynn\Documents\My%20Web%20Sites\WildFoodies\PurpleGiantHyssop.htm" TargetMode="External"/><Relationship Id="rId152" Type="http://schemas.openxmlformats.org/officeDocument/2006/relationships/hyperlink" Target="file:///C:\Users\Lynn\Documents\My%20Web%20Sites\WildFoodies\BoxHuckleberry.htm" TargetMode="External"/><Relationship Id="rId173" Type="http://schemas.openxmlformats.org/officeDocument/2006/relationships/hyperlink" Target="file:///C:\Users\Lynn\Documents\My%20Web%20Sites\WildFoodies\BlackHaw.htm" TargetMode="External"/><Relationship Id="rId194" Type="http://schemas.openxmlformats.org/officeDocument/2006/relationships/hyperlink" Target="file:///C:\Users\Lynn\Documents\My%20Web%20Sites\WildFoodies\Spruce,Norway.htm" TargetMode="External"/><Relationship Id="rId199" Type="http://schemas.openxmlformats.org/officeDocument/2006/relationships/hyperlink" Target="file:///C:\Users\Lynn\Documents\My%20Web%20Sites\WildFoodies\Elm,Slippery.htm" TargetMode="External"/><Relationship Id="rId203" Type="http://schemas.openxmlformats.org/officeDocument/2006/relationships/hyperlink" Target="file:///C:\Users\Lynn\Documents\My%20Web%20Sites\WildFoodies\Hazelnut,American.htm" TargetMode="External"/><Relationship Id="rId208" Type="http://schemas.openxmlformats.org/officeDocument/2006/relationships/hyperlink" Target="file:///C:\Users\Lynn\Documents\My%20Web%20Sites\WildFoodies\BlackLocust.htm" TargetMode="External"/><Relationship Id="rId229" Type="http://schemas.openxmlformats.org/officeDocument/2006/relationships/hyperlink" Target="file:///C:\Users\Lynn\Documents\My%20Web%20Sites\WildFoodies\BlackWalnut.htm" TargetMode="External"/><Relationship Id="rId19" Type="http://schemas.openxmlformats.org/officeDocument/2006/relationships/hyperlink" Target="file:///C:\Users\Lynn\Documents\My%20Web%20Sites\WildFoodies\SweetCicely.htm" TargetMode="External"/><Relationship Id="rId224" Type="http://schemas.openxmlformats.org/officeDocument/2006/relationships/hyperlink" Target="file:///C:\Users\Lynn\Documents\My%20Web%20Sites\WildFoodies\Sassafras.htm" TargetMode="External"/><Relationship Id="rId14" Type="http://schemas.openxmlformats.org/officeDocument/2006/relationships/hyperlink" Target="file:///C:\Users\Lynn\Documents\My%20Web%20Sites\WildFoodies\Brookweed.htm" TargetMode="External"/><Relationship Id="rId30" Type="http://schemas.openxmlformats.org/officeDocument/2006/relationships/hyperlink" Target="file:///C:\Users\Lynn\Documents\My%20Web%20Sites\WildFoodies\WhiteClover.htm" TargetMode="External"/><Relationship Id="rId35" Type="http://schemas.openxmlformats.org/officeDocument/2006/relationships/hyperlink" Target="file:///C:\Users\Lynn\Documents\My%20Web%20Sites\WildFoodies\SheepSorrel.htm" TargetMode="External"/><Relationship Id="rId56" Type="http://schemas.openxmlformats.org/officeDocument/2006/relationships/hyperlink" Target="file:///C:\Users\Lynn\Documents\My%20Web%20Sites\WildFoodies\LadysThumb.htm" TargetMode="External"/><Relationship Id="rId77" Type="http://schemas.openxmlformats.org/officeDocument/2006/relationships/hyperlink" Target="file:///C:\Users\Lynn\Documents\My%20Web%20Sites\WildFoodies\PurpleDeadnettle.htm" TargetMode="External"/><Relationship Id="rId100" Type="http://schemas.openxmlformats.org/officeDocument/2006/relationships/hyperlink" Target="file:///C:\Users\Lynn\Documents\My%20Web%20Sites\WildFoodies\GroundCherry.htm" TargetMode="External"/><Relationship Id="rId105" Type="http://schemas.openxmlformats.org/officeDocument/2006/relationships/hyperlink" Target="file:///C:\Users\Lynn\Documents\My%20Web%20Sites\WildFoodies\Pickerelweed.htm" TargetMode="External"/><Relationship Id="rId126" Type="http://schemas.openxmlformats.org/officeDocument/2006/relationships/hyperlink" Target="file:///C:\Users\Lynn\Documents\My%20Web%20Sites\WildFoodies\WaterChestnut.htm" TargetMode="External"/><Relationship Id="rId147" Type="http://schemas.openxmlformats.org/officeDocument/2006/relationships/hyperlink" Target="file:///C:\Users\Lynn\Documents\My%20Web%20Sites\WildFoodies\HighbushBlueberry.htm" TargetMode="External"/><Relationship Id="rId168" Type="http://schemas.openxmlformats.org/officeDocument/2006/relationships/hyperlink" Target="file:///C:\Users\Lynn\Documents\My%20Web%20Sites\WildFoodies\RosaRugosa.htm" TargetMode="External"/><Relationship Id="rId8" Type="http://schemas.openxmlformats.org/officeDocument/2006/relationships/hyperlink" Target="file:///C:\Users\Lynn\Documents\My%20Web%20Sites\WildFoodies\Arrowhead.htm" TargetMode="External"/><Relationship Id="rId51" Type="http://schemas.openxmlformats.org/officeDocument/2006/relationships/hyperlink" Target="file:///C:\Users\Lynn\Documents\My%20Web%20Sites\WildFoodies\Grass.htm" TargetMode="External"/><Relationship Id="rId72" Type="http://schemas.openxmlformats.org/officeDocument/2006/relationships/hyperlink" Target="file:///C:\Users\Lynn\Documents\My%20Web%20Sites\WildFoodies\VelvetLeafMallow.htm" TargetMode="External"/><Relationship Id="rId93" Type="http://schemas.openxmlformats.org/officeDocument/2006/relationships/hyperlink" Target="file:///C:\Users\Lynn\Documents\My%20Web%20Sites\WildFoodies\Preppercress.htm" TargetMode="External"/><Relationship Id="rId98" Type="http://schemas.openxmlformats.org/officeDocument/2006/relationships/hyperlink" Target="file:///C:\Users\Lynn\Documents\My%20Web%20Sites\WildFoodies\StingingNettle.htm" TargetMode="External"/><Relationship Id="rId121" Type="http://schemas.openxmlformats.org/officeDocument/2006/relationships/hyperlink" Target="file:///C:\Users\Lynn\Documents\My%20Web%20Sites\WildFoodies\Thistle,Bull.htm" TargetMode="External"/><Relationship Id="rId142" Type="http://schemas.openxmlformats.org/officeDocument/2006/relationships/hyperlink" Target="file:///C:\Users\Lynn\Documents\My%20Web%20Sites\WildFoodies\AutumnOlive.htm" TargetMode="External"/><Relationship Id="rId163" Type="http://schemas.openxmlformats.org/officeDocument/2006/relationships/hyperlink" Target="file:///C:\Users\Lynn\Documents\My%20Web%20Sites\WildFoodies\Wineberry.htm" TargetMode="External"/><Relationship Id="rId184" Type="http://schemas.openxmlformats.org/officeDocument/2006/relationships/hyperlink" Target="file:///C:\Users\Lynn\Documents\My%20Web%20Sites\WildFoodies\Beech,American.htm" TargetMode="External"/><Relationship Id="rId189" Type="http://schemas.openxmlformats.org/officeDocument/2006/relationships/hyperlink" Target="file:///C:\Users\Lynn\Documents\My%20Web%20Sites\WildFoodies\BalsamFir.htm" TargetMode="External"/><Relationship Id="rId219" Type="http://schemas.openxmlformats.org/officeDocument/2006/relationships/hyperlink" Target="https://pfaf.org/user/Plant.aspx?LatinName=Quercus+palustris" TargetMode="External"/><Relationship Id="rId3" Type="http://schemas.openxmlformats.org/officeDocument/2006/relationships/hyperlink" Target="file:///C:\Users\Lynn\Documents\My%20Web%20Sites\WildFoodies\AmericanPeanut.htm" TargetMode="External"/><Relationship Id="rId214" Type="http://schemas.openxmlformats.org/officeDocument/2006/relationships/hyperlink" Target="file:///C:\Users\Lynn\Documents\My%20Web%20Sites\WildFoodies\PaperMulberry.htm" TargetMode="External"/><Relationship Id="rId230" Type="http://schemas.openxmlformats.org/officeDocument/2006/relationships/hyperlink" Target="file:///C:\Users\Lynn\Documents\My%20Web%20Sites\WildFoodies\ButternutWalnut.htm" TargetMode="External"/><Relationship Id="rId25" Type="http://schemas.openxmlformats.org/officeDocument/2006/relationships/hyperlink" Target="file:///C:\Users\Lynn\Documents\My%20Web%20Sites\WildFoodies\Chickweed.htm" TargetMode="External"/><Relationship Id="rId46" Type="http://schemas.openxmlformats.org/officeDocument/2006/relationships/hyperlink" Target="file:///C:\Users\Lynn\Documents\My%20Web%20Sites\WildFoodies\Ginger.htm" TargetMode="External"/><Relationship Id="rId67" Type="http://schemas.openxmlformats.org/officeDocument/2006/relationships/hyperlink" Target="file:///C:\Users\Lynn\Documents\My%20Web%20Sites\WildFoodies\SowThistle.htm" TargetMode="External"/><Relationship Id="rId116" Type="http://schemas.openxmlformats.org/officeDocument/2006/relationships/hyperlink" Target="file:///C:\Users\Lynn\Documents\My%20Web%20Sites\WildFoodies\SpringBeauty.htm" TargetMode="External"/><Relationship Id="rId137" Type="http://schemas.openxmlformats.org/officeDocument/2006/relationships/hyperlink" Target="file:///C:\Users\Lynn\Documents\My%20Web%20Sites\WildFoodies\HyacinthBean.htm" TargetMode="External"/><Relationship Id="rId158" Type="http://schemas.openxmlformats.org/officeDocument/2006/relationships/hyperlink" Target="file:///C:\Users\Lynn\Documents\My%20Web%20Sites\WildFoodies\Blackberry.htm" TargetMode="External"/><Relationship Id="rId20" Type="http://schemas.openxmlformats.org/officeDocument/2006/relationships/hyperlink" Target="file:///C:\Users\Lynn\Documents\My%20Web%20Sites\WildFoodies\Aniseroot.htm" TargetMode="External"/><Relationship Id="rId41" Type="http://schemas.openxmlformats.org/officeDocument/2006/relationships/hyperlink" Target="file:///C:\Users\Lynn\Documents\My%20Web%20Sites\WildFoodies\Lingonberry.htm" TargetMode="External"/><Relationship Id="rId62" Type="http://schemas.openxmlformats.org/officeDocument/2006/relationships/hyperlink" Target="file:///C:\Users\Lynn\Documents\My%20Web%20Sites\WildFoodies\Kudzu.htm" TargetMode="External"/><Relationship Id="rId83" Type="http://schemas.openxmlformats.org/officeDocument/2006/relationships/hyperlink" Target="file:///C:\Users\Lynn\Documents\My%20Web%20Sites\WildFoodies\LemonBalm.htm" TargetMode="External"/><Relationship Id="rId88" Type="http://schemas.openxmlformats.org/officeDocument/2006/relationships/hyperlink" Target="https://pfaf.org/user/plant.aspx?LatinName=Verbascum+thapsus" TargetMode="External"/><Relationship Id="rId111" Type="http://schemas.openxmlformats.org/officeDocument/2006/relationships/hyperlink" Target="file:///C:\Users\Lynn\Documents\My%20Web%20Sites\WildFoodies\Purslane.htm" TargetMode="External"/><Relationship Id="rId132" Type="http://schemas.openxmlformats.org/officeDocument/2006/relationships/hyperlink" Target="file:///C:\Users\Lynn\Documents\My%20Web%20Sites\WildFoodies\Grape.htm" TargetMode="External"/><Relationship Id="rId153" Type="http://schemas.openxmlformats.org/officeDocument/2006/relationships/hyperlink" Target="file:///C:\Users\Lynn\Documents\My%20Web%20Sites\WildFoodies\DevilsWalkingStick.htm" TargetMode="External"/><Relationship Id="rId174" Type="http://schemas.openxmlformats.org/officeDocument/2006/relationships/hyperlink" Target="file:///C:\Users\Lynn\Documents\My%20Web%20Sites\WildFoodies\HighBushCranberry.htm" TargetMode="External"/><Relationship Id="rId179" Type="http://schemas.openxmlformats.org/officeDocument/2006/relationships/hyperlink" Target="file:///C:\Users\Lynn\Documents\My%20Web%20Sites\WildFoodies\Hawthorn.htm" TargetMode="External"/><Relationship Id="rId195" Type="http://schemas.openxmlformats.org/officeDocument/2006/relationships/hyperlink" Target="file:///C:\Users\Lynn\Documents\My%20Web%20Sites\WildFoodies\Poplar,Cottonwood.htm" TargetMode="External"/><Relationship Id="rId209" Type="http://schemas.openxmlformats.org/officeDocument/2006/relationships/hyperlink" Target="file:///C:\Users\Lynn\Documents\My%20Web%20Sites\WildFoodies\HoneyLocust.htm" TargetMode="External"/><Relationship Id="rId190" Type="http://schemas.openxmlformats.org/officeDocument/2006/relationships/hyperlink" Target="file:///C:\Users\Lynn\Documents\My%20Web%20Sites\WildFoodies\Hemlock.htm" TargetMode="External"/><Relationship Id="rId204" Type="http://schemas.openxmlformats.org/officeDocument/2006/relationships/hyperlink" Target="file:///C:\Users\Lynn\Documents\My%20Web%20Sites\WildFoodies\ShagbarkHickory.htm" TargetMode="External"/><Relationship Id="rId220" Type="http://schemas.openxmlformats.org/officeDocument/2006/relationships/hyperlink" Target="file:///C:\Users\Lynn\Documents\My%20Web%20Sites\WildFoodies\RedOak.htm" TargetMode="External"/><Relationship Id="rId225" Type="http://schemas.openxmlformats.org/officeDocument/2006/relationships/hyperlink" Target="file:///C:\Users\Lynn\Documents\My%20Web%20Sites\WildFoodies\Sweetgum.htm" TargetMode="External"/><Relationship Id="rId15" Type="http://schemas.openxmlformats.org/officeDocument/2006/relationships/hyperlink" Target="file:///C:\Users\Lynn\Documents\My%20Web%20Sites\WildFoodies\Bunchberry.htm" TargetMode="External"/><Relationship Id="rId36" Type="http://schemas.openxmlformats.org/officeDocument/2006/relationships/hyperlink" Target="file:///C:\Users\Lynn\Documents\My%20Web%20Sites\WildFoodies\WoodSorrel.htm" TargetMode="External"/><Relationship Id="rId57" Type="http://schemas.openxmlformats.org/officeDocument/2006/relationships/hyperlink" Target="file:///C:\Users\Lynn\Documents\My%20Web%20Sites\WildFoodies\PepperSmartweed.htm" TargetMode="External"/><Relationship Id="rId106" Type="http://schemas.openxmlformats.org/officeDocument/2006/relationships/hyperlink" Target="file:///C:\Users\Lynn\Documents\My%20Web%20Sites\WildFoodies\Plantain,Broadleaf.htm" TargetMode="External"/><Relationship Id="rId127" Type="http://schemas.openxmlformats.org/officeDocument/2006/relationships/hyperlink" Target="file:///C:\Users\Lynn\Documents\My%20Web%20Sites\WildFoodies\WaterHyacinth.htm" TargetMode="External"/><Relationship Id="rId10" Type="http://schemas.openxmlformats.org/officeDocument/2006/relationships/hyperlink" Target="file:///C:\Users\Lynn\Documents\My%20Web%20Sites\WildFoodies\Epazote.htm" TargetMode="External"/><Relationship Id="rId31" Type="http://schemas.openxmlformats.org/officeDocument/2006/relationships/hyperlink" Target="file:///C:\Users\Lynn\Documents\My%20Web%20Sites\WildFoodies\DayLily.htm" TargetMode="External"/><Relationship Id="rId52" Type="http://schemas.openxmlformats.org/officeDocument/2006/relationships/hyperlink" Target="file:///C:\Users\Lynn\Documents\My%20Web%20Sites\WildFoodies\Crabgrass.htm" TargetMode="External"/><Relationship Id="rId73" Type="http://schemas.openxmlformats.org/officeDocument/2006/relationships/hyperlink" Target="file:///C:\Users\Lynn\Documents\My%20Web%20Sites\WildFoodies\Mayapple.htm" TargetMode="External"/><Relationship Id="rId78" Type="http://schemas.openxmlformats.org/officeDocument/2006/relationships/hyperlink" Target="file:///C:\Users\Lynn\Documents\My%20Web%20Sites\WildFoodies\AniseHyssop.htm" TargetMode="External"/><Relationship Id="rId94" Type="http://schemas.openxmlformats.org/officeDocument/2006/relationships/hyperlink" Target="file:///C:\Users\Lynn\Documents\My%20Web%20Sites\WildFoodies\ShepardsPurse.htm" TargetMode="External"/><Relationship Id="rId99" Type="http://schemas.openxmlformats.org/officeDocument/2006/relationships/hyperlink" Target="file:///C:\Users\Lynn\Documents\My%20Web%20Sites\WildFoodies\WoodNettle.htm" TargetMode="External"/><Relationship Id="rId101" Type="http://schemas.openxmlformats.org/officeDocument/2006/relationships/hyperlink" Target="file:///C:\Users\Lynn\Documents\My%20Web%20Sites\WildFoodies\BlackNightshade.htm" TargetMode="External"/><Relationship Id="rId122" Type="http://schemas.openxmlformats.org/officeDocument/2006/relationships/hyperlink" Target="file:///C:\Users\Lynn\Documents\My%20Web%20Sites\WildFoodies\Burdock.htm" TargetMode="External"/><Relationship Id="rId143" Type="http://schemas.openxmlformats.org/officeDocument/2006/relationships/hyperlink" Target="file:///C:\Users\Lynn\Documents\My%20Web%20Sites\WildFoodies\NorthernBayberry.htm" TargetMode="External"/><Relationship Id="rId148" Type="http://schemas.openxmlformats.org/officeDocument/2006/relationships/hyperlink" Target="file:///C:\Users\Lynn\Documents\My%20Web%20Sites\WildFoodies\LowbushBlueberry.htm" TargetMode="External"/><Relationship Id="rId164" Type="http://schemas.openxmlformats.org/officeDocument/2006/relationships/hyperlink" Target="file:///C:\Users\Lynn\Documents\My%20Web%20Sites\WildFoodies\CloveCurrant.htm" TargetMode="External"/><Relationship Id="rId169" Type="http://schemas.openxmlformats.org/officeDocument/2006/relationships/hyperlink" Target="file:///C:\Users\Lynn\Documents\My%20Web%20Sites\WildFoodies\Spicebush.htm" TargetMode="External"/><Relationship Id="rId185" Type="http://schemas.openxmlformats.org/officeDocument/2006/relationships/hyperlink" Target="file:///C:\Users\Lynn\Documents\My%20Web%20Sites\WildFoodies\SweetBirch.htm" TargetMode="External"/><Relationship Id="rId4" Type="http://schemas.openxmlformats.org/officeDocument/2006/relationships/hyperlink" Target="file:///C:\Users\Lynn\Documents\My%20Web%20Sites\WildFoodies\Amaranth.htm" TargetMode="External"/><Relationship Id="rId9" Type="http://schemas.openxmlformats.org/officeDocument/2006/relationships/hyperlink" Target="https://pfaf.org/user/Plant.aspx?LatinName=Peltandra+sagittifolia" TargetMode="External"/><Relationship Id="rId180" Type="http://schemas.openxmlformats.org/officeDocument/2006/relationships/hyperlink" Target="file:///C:\Users\Lynn\Documents\My%20Web%20Sites\WildFoodies\Plum.htm" TargetMode="External"/><Relationship Id="rId210" Type="http://schemas.openxmlformats.org/officeDocument/2006/relationships/hyperlink" Target="https://pfaf.org/user/Plant.aspx?LatinName=Gymnocladus+dioica" TargetMode="External"/><Relationship Id="rId215" Type="http://schemas.openxmlformats.org/officeDocument/2006/relationships/hyperlink" Target="file:///C:\Users\Lynn\Documents\My%20Web%20Sites\WildFoodies\Mulberry,Red.htm" TargetMode="External"/><Relationship Id="rId26" Type="http://schemas.openxmlformats.org/officeDocument/2006/relationships/hyperlink" Target="file:///C:\Users\Lynn\Documents\My%20Web%20Sites\WildFoodies\MouseEarChickweed.htm" TargetMode="External"/><Relationship Id="rId47" Type="http://schemas.openxmlformats.org/officeDocument/2006/relationships/hyperlink" Target="file:///C:\Users\Lynn\Documents\My%20Web%20Sites\WildFoodies\Goldenrod.htm" TargetMode="External"/><Relationship Id="rId68" Type="http://schemas.openxmlformats.org/officeDocument/2006/relationships/hyperlink" Target="file:///C:\Users\Lynn\Documents\My%20Web%20Sites\WildFoodies\CommonMallow.htm" TargetMode="External"/><Relationship Id="rId89" Type="http://schemas.openxmlformats.org/officeDocument/2006/relationships/hyperlink" Target="file:///C:\Users\Lynn\Documents\My%20Web%20Sites\WildFoodies\Mustard.htm" TargetMode="External"/><Relationship Id="rId112" Type="http://schemas.openxmlformats.org/officeDocument/2006/relationships/hyperlink" Target="http://www.wildfoodies.org/Salsify.htm" TargetMode="External"/><Relationship Id="rId133" Type="http://schemas.openxmlformats.org/officeDocument/2006/relationships/hyperlink" Target="file:///C:\Users\Lynn\Documents\My%20Web%20Sites\WildFoodies\PorcelainBerry.htm" TargetMode="External"/><Relationship Id="rId154" Type="http://schemas.openxmlformats.org/officeDocument/2006/relationships/hyperlink" Target="file:///C:\Users\Lynn\Documents\My%20Web%20Sites\WildFoodies\Elderberry.htm" TargetMode="External"/><Relationship Id="rId175" Type="http://schemas.openxmlformats.org/officeDocument/2006/relationships/hyperlink" Target="file:///C:\Users\Lynn\Documents\My%20Web%20Sites\WildFoodies\Nannyberry.htm" TargetMode="External"/><Relationship Id="rId196" Type="http://schemas.openxmlformats.org/officeDocument/2006/relationships/hyperlink" Target="file:///C:\Users\Lynn\Documents\My%20Web%20Sites\WildFoodies\CornelianDogwood.htm" TargetMode="External"/><Relationship Id="rId200" Type="http://schemas.openxmlformats.org/officeDocument/2006/relationships/hyperlink" Target="file:///C:\Users\Lynn\Documents\My%20Web%20Sites\WildFoodies\Elm,Siberian.htm" TargetMode="External"/><Relationship Id="rId16" Type="http://schemas.openxmlformats.org/officeDocument/2006/relationships/hyperlink" Target="file:///C:\Users\Lynn\Documents\My%20Web%20Sites\WildFoodies\Carrot.htm" TargetMode="External"/><Relationship Id="rId221" Type="http://schemas.openxmlformats.org/officeDocument/2006/relationships/hyperlink" Target="file:///C:\Users\Lynn\Documents\My%20Web%20Sites\WildFoodies\WhiteOak.htm" TargetMode="External"/><Relationship Id="rId37" Type="http://schemas.openxmlformats.org/officeDocument/2006/relationships/hyperlink" Target="file:///C:\Users\Lynn\Documents\My%20Web%20Sites\WildFoodies\Duckweed.htm" TargetMode="External"/><Relationship Id="rId58" Type="http://schemas.openxmlformats.org/officeDocument/2006/relationships/hyperlink" Target="file:///C:\Users\Lynn\Documents\My%20Web%20Sites\WildFoodies\Spiderwort.htm" TargetMode="External"/><Relationship Id="rId79" Type="http://schemas.openxmlformats.org/officeDocument/2006/relationships/hyperlink" Target="file:///C:\Users\Lynn\Documents\My%20Web%20Sites\WildFoodies\ScarletBeebalm.htm" TargetMode="External"/><Relationship Id="rId102" Type="http://schemas.openxmlformats.org/officeDocument/2006/relationships/hyperlink" Target="file:///C:\Users\Lynn\Documents\My%20Web%20Sites\WildFoodies\Garlic.htm" TargetMode="External"/><Relationship Id="rId123" Type="http://schemas.openxmlformats.org/officeDocument/2006/relationships/hyperlink" Target="file:///C:\Users\Lynn\Documents\My%20Web%20Sites\WildFoodies\Thistle,Field.htm" TargetMode="External"/><Relationship Id="rId144" Type="http://schemas.openxmlformats.org/officeDocument/2006/relationships/hyperlink" Target="file:///C:\Users\Lynn\Documents\My%20Web%20Sites\WildFoodies\Barberry.htm" TargetMode="External"/><Relationship Id="rId90" Type="http://schemas.openxmlformats.org/officeDocument/2006/relationships/hyperlink" Target="file:///C:\Users\Lynn\Documents\My%20Web%20Sites\WildFoodies\GarlicMustard.htm" TargetMode="External"/><Relationship Id="rId165" Type="http://schemas.openxmlformats.org/officeDocument/2006/relationships/hyperlink" Target="file:///C:\Users\Lynn\Documents\My%20Web%20Sites\WildFoodies\Gooseberry.htm" TargetMode="External"/><Relationship Id="rId186" Type="http://schemas.openxmlformats.org/officeDocument/2006/relationships/hyperlink" Target="file:///C:\Users\Lynn\Documents\My%20Web%20Sites\WildFoodies\BlackCherry.htm" TargetMode="External"/><Relationship Id="rId211" Type="http://schemas.openxmlformats.org/officeDocument/2006/relationships/hyperlink" Target="file:///C:\Users\Lynn\Documents\My%20Web%20Sites\WildFoodies\MapleTrees.ht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990600"/>
            <a:ext cx="7772400" cy="1582310"/>
          </a:xfrm>
        </p:spPr>
        <p:txBody>
          <a:bodyPr>
            <a:normAutofit fontScale="90000"/>
          </a:bodyPr>
          <a:lstStyle/>
          <a:p>
            <a:r>
              <a:rPr lang="en-US" sz="7200" b="1" dirty="0">
                <a:solidFill>
                  <a:srgbClr val="FFFF00"/>
                </a:solidFill>
                <a:ea typeface="+mn-ea"/>
                <a:cs typeface="+mn-cs"/>
              </a:rPr>
              <a:t>Wild </a:t>
            </a:r>
            <a:r>
              <a:rPr lang="en-US" sz="7200" b="1" dirty="0" smtClean="0">
                <a:solidFill>
                  <a:srgbClr val="FFFF00"/>
                </a:solidFill>
                <a:ea typeface="+mn-ea"/>
                <a:cs typeface="+mn-cs"/>
              </a:rPr>
              <a:t>Foods!</a:t>
            </a:r>
            <a:br>
              <a:rPr lang="en-US" sz="7200" b="1" dirty="0" smtClean="0">
                <a:solidFill>
                  <a:srgbClr val="FFFF00"/>
                </a:solidFill>
                <a:ea typeface="+mn-ea"/>
                <a:cs typeface="+mn-cs"/>
              </a:rPr>
            </a:br>
            <a:r>
              <a:rPr lang="en-US" sz="1200" b="1" dirty="0" smtClean="0">
                <a:solidFill>
                  <a:schemeClr val="accent3">
                    <a:lumMod val="75000"/>
                  </a:schemeClr>
                </a:solidFill>
                <a:ea typeface="+mn-ea"/>
                <a:cs typeface="+mn-cs"/>
              </a:rPr>
              <a:t>o</a:t>
            </a:r>
            <a:r>
              <a:rPr lang="en-US" sz="7200" b="1" dirty="0" smtClean="0">
                <a:solidFill>
                  <a:srgbClr val="FFFF00"/>
                </a:solidFill>
                <a:ea typeface="+mn-ea"/>
                <a:cs typeface="+mn-cs"/>
              </a:rPr>
              <a:t/>
            </a:r>
            <a:br>
              <a:rPr lang="en-US" sz="7200" b="1" dirty="0" smtClean="0">
                <a:solidFill>
                  <a:srgbClr val="FFFF00"/>
                </a:solidFill>
                <a:ea typeface="+mn-ea"/>
                <a:cs typeface="+mn-cs"/>
              </a:rPr>
            </a:br>
            <a:r>
              <a:rPr lang="en-US" sz="5800" b="1" i="1" dirty="0" smtClean="0">
                <a:solidFill>
                  <a:schemeClr val="bg1"/>
                </a:solidFill>
                <a:ea typeface="+mn-ea"/>
                <a:cs typeface="+mn-cs"/>
              </a:rPr>
              <a:t>"</a:t>
            </a:r>
            <a:r>
              <a:rPr lang="en-US" sz="5800" b="1" i="1" dirty="0">
                <a:solidFill>
                  <a:schemeClr val="bg1"/>
                </a:solidFill>
                <a:ea typeface="+mn-ea"/>
                <a:cs typeface="+mn-cs"/>
              </a:rPr>
              <a:t>Haute Cuisine"</a:t>
            </a:r>
            <a:br>
              <a:rPr lang="en-US" sz="5800" b="1" i="1" dirty="0">
                <a:solidFill>
                  <a:schemeClr val="bg1"/>
                </a:solidFill>
                <a:ea typeface="+mn-ea"/>
                <a:cs typeface="+mn-cs"/>
              </a:rPr>
            </a:br>
            <a:endParaRPr lang="en-US" sz="5800" dirty="0">
              <a:solidFill>
                <a:schemeClr val="bg1"/>
              </a:solidFill>
            </a:endParaRPr>
          </a:p>
        </p:txBody>
      </p:sp>
      <p:sp>
        <p:nvSpPr>
          <p:cNvPr id="7" name="Subtitle 6"/>
          <p:cNvSpPr>
            <a:spLocks noGrp="1"/>
          </p:cNvSpPr>
          <p:nvPr>
            <p:ph type="subTitle" idx="1"/>
          </p:nvPr>
        </p:nvSpPr>
        <p:spPr>
          <a:xfrm>
            <a:off x="351156" y="4648200"/>
            <a:ext cx="8229600" cy="1905000"/>
          </a:xfrm>
        </p:spPr>
        <p:txBody>
          <a:bodyPr>
            <a:normAutofit fontScale="62500" lnSpcReduction="20000"/>
          </a:bodyPr>
          <a:lstStyle/>
          <a:p>
            <a:pPr lvl="0"/>
            <a:endParaRPr lang="en-US" sz="2000" b="1" i="1" dirty="0" smtClean="0">
              <a:solidFill>
                <a:srgbClr val="FFFF00"/>
              </a:solidFill>
              <a:latin typeface="Droid Serif"/>
            </a:endParaRPr>
          </a:p>
          <a:p>
            <a:r>
              <a:rPr lang="en-US" sz="5800" b="1" dirty="0" smtClean="0">
                <a:solidFill>
                  <a:srgbClr val="FF9900"/>
                </a:solidFill>
                <a:ea typeface="+mj-ea"/>
                <a:cs typeface="+mj-cs"/>
              </a:rPr>
              <a:t>Lynn Landes, Founder </a:t>
            </a:r>
            <a:r>
              <a:rPr lang="en-US" sz="4700" b="1" dirty="0" smtClean="0">
                <a:solidFill>
                  <a:srgbClr val="FFFF00"/>
                </a:solidFill>
                <a:ea typeface="+mj-ea"/>
                <a:cs typeface="+mj-cs"/>
              </a:rPr>
              <a:t/>
            </a:r>
            <a:br>
              <a:rPr lang="en-US" sz="4700" b="1" dirty="0" smtClean="0">
                <a:solidFill>
                  <a:srgbClr val="FFFF00"/>
                </a:solidFill>
                <a:ea typeface="+mj-ea"/>
                <a:cs typeface="+mj-cs"/>
              </a:rPr>
            </a:br>
            <a:r>
              <a:rPr lang="en-US" sz="4700" b="1" dirty="0" smtClean="0">
                <a:solidFill>
                  <a:srgbClr val="FFFF00"/>
                </a:solidFill>
                <a:ea typeface="+mj-ea"/>
                <a:cs typeface="+mj-cs"/>
              </a:rPr>
              <a:t/>
            </a:r>
            <a:br>
              <a:rPr lang="en-US" sz="4700" b="1" dirty="0" smtClean="0">
                <a:solidFill>
                  <a:srgbClr val="FFFF00"/>
                </a:solidFill>
                <a:ea typeface="+mj-ea"/>
                <a:cs typeface="+mj-cs"/>
              </a:rPr>
            </a:br>
            <a:r>
              <a:rPr lang="en-US" sz="8700" b="1" dirty="0" smtClean="0">
                <a:solidFill>
                  <a:srgbClr val="FFFF00"/>
                </a:solidFill>
                <a:ea typeface="+mj-ea"/>
                <a:cs typeface="+mj-cs"/>
              </a:rPr>
              <a:t>WildFoodies.org </a:t>
            </a:r>
            <a:endParaRPr lang="en-US" sz="87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63739"/>
            <a:ext cx="2385892" cy="166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2819400"/>
            <a:ext cx="2438400" cy="162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Roast pheasant hens with Puy lentils and salsif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2745849"/>
            <a:ext cx="2514600" cy="167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658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thumb/7/7d/StellariaMedia001.JPG/1280px-StellariaMedia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105" y="1358584"/>
            <a:ext cx="3048000" cy="2622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otty's Wild Green Sa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692" y="1358584"/>
            <a:ext cx="2945958" cy="2554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38542"/>
            <a:ext cx="8839200" cy="646331"/>
          </a:xfrm>
          <a:prstGeom prst="rect">
            <a:avLst/>
          </a:prstGeom>
          <a:noFill/>
        </p:spPr>
        <p:txBody>
          <a:bodyPr wrap="square" rtlCol="0">
            <a:spAutoFit/>
          </a:bodyPr>
          <a:lstStyle/>
          <a:p>
            <a:pPr algn="ctr"/>
            <a:r>
              <a:rPr lang="en-US" sz="2400" b="1" dirty="0" smtClean="0">
                <a:solidFill>
                  <a:srgbClr val="FFFF00"/>
                </a:solidFill>
              </a:rPr>
              <a:t> </a:t>
            </a:r>
            <a:r>
              <a:rPr lang="en-US" sz="3600" b="1" u="sng" dirty="0" smtClean="0">
                <a:solidFill>
                  <a:srgbClr val="FFFF00"/>
                </a:solidFill>
              </a:rPr>
              <a:t>CHICKWEED</a:t>
            </a:r>
            <a:r>
              <a:rPr lang="en-US" sz="3600" b="1" dirty="0">
                <a:solidFill>
                  <a:srgbClr val="FFFF00"/>
                </a:solidFill>
              </a:rPr>
              <a:t> </a:t>
            </a:r>
            <a:r>
              <a:rPr lang="en-US" sz="3200" b="1" i="1" dirty="0" smtClean="0">
                <a:solidFill>
                  <a:schemeClr val="bg1"/>
                </a:solidFill>
              </a:rPr>
              <a:t>-</a:t>
            </a:r>
            <a:r>
              <a:rPr lang="en-US" sz="3200" b="1" dirty="0" smtClean="0">
                <a:solidFill>
                  <a:srgbClr val="FFFF00"/>
                </a:solidFill>
              </a:rPr>
              <a:t> </a:t>
            </a:r>
            <a:r>
              <a:rPr lang="en-US" sz="3200" b="1" i="1" dirty="0" smtClean="0">
                <a:solidFill>
                  <a:schemeClr val="bg1"/>
                </a:solidFill>
              </a:rPr>
              <a:t>cold weather microgreen!</a:t>
            </a:r>
            <a:endParaRPr lang="en-US" sz="3200" b="1" i="1" dirty="0">
              <a:solidFill>
                <a:schemeClr val="bg1"/>
              </a:solidFill>
            </a:endParaRPr>
          </a:p>
        </p:txBody>
      </p:sp>
      <p:pic>
        <p:nvPicPr>
          <p:cNvPr id="4103" name="Picture 7" descr="https://images.food52.com/4gXcT5jjg8DVhK0e0ohN-KUGk-o=/9c3bd9a9-f468-4b3d-a072-fdd4813c8a7e--food52_01-15-13-45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719" y="4319539"/>
            <a:ext cx="2851052" cy="1900701"/>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Bowl of chickweed pesto with chickweed flowers garnis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9042" y="4133034"/>
            <a:ext cx="1955358" cy="205557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ook until the potato is soft then add the fresh chickweed and cook for a further 5-10 minutes before blending with a hand blend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0" y="4351174"/>
            <a:ext cx="2513606" cy="18374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dish created by Chef David Porras of Oak Hill Cafe for a pop-up dinner. Among the microgreens garnishing this dish are a few chickweed leaves! Can you spot them?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2766" y="1358584"/>
            <a:ext cx="1373237" cy="246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50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608494" cy="1066800"/>
          </a:xfrm>
        </p:spPr>
        <p:txBody>
          <a:bodyPr>
            <a:normAutofit fontScale="90000"/>
          </a:bodyPr>
          <a:lstStyle/>
          <a:p>
            <a:r>
              <a:rPr lang="en-US" sz="4000" b="1" u="sng" dirty="0" smtClean="0">
                <a:solidFill>
                  <a:srgbClr val="FFFF00"/>
                </a:solidFill>
              </a:rPr>
              <a:t>DANDELIONS &amp; CHICORY</a:t>
            </a:r>
            <a:r>
              <a:rPr lang="en-US" sz="3600" b="1" dirty="0" smtClean="0">
                <a:solidFill>
                  <a:srgbClr val="FFFF00"/>
                </a:solidFill>
              </a:rPr>
              <a:t/>
            </a:r>
            <a:br>
              <a:rPr lang="en-US" sz="3600" b="1" dirty="0" smtClean="0">
                <a:solidFill>
                  <a:srgbClr val="FFFF00"/>
                </a:solidFill>
              </a:rPr>
            </a:br>
            <a:r>
              <a:rPr lang="en-US" sz="1100" b="1" dirty="0" smtClean="0">
                <a:solidFill>
                  <a:schemeClr val="accent3">
                    <a:lumMod val="75000"/>
                  </a:schemeClr>
                </a:solidFill>
              </a:rPr>
              <a:t>l</a:t>
            </a:r>
            <a:r>
              <a:rPr lang="en-US" sz="3600" b="1" dirty="0" smtClean="0">
                <a:solidFill>
                  <a:srgbClr val="FFFF00"/>
                </a:solidFill>
              </a:rPr>
              <a:t/>
            </a:r>
            <a:br>
              <a:rPr lang="en-US" sz="3600" b="1" dirty="0" smtClean="0">
                <a:solidFill>
                  <a:srgbClr val="FFFF00"/>
                </a:solidFill>
              </a:rPr>
            </a:br>
            <a:r>
              <a:rPr lang="en-US" sz="2700" b="1" i="1" dirty="0" smtClean="0">
                <a:solidFill>
                  <a:schemeClr val="bg1"/>
                </a:solidFill>
              </a:rPr>
              <a:t>leaves, flowers, &amp; roots for more than just coffee</a:t>
            </a:r>
            <a:endParaRPr lang="en-US" sz="2700" b="1" i="1" dirty="0">
              <a:solidFill>
                <a:schemeClr val="bg1"/>
              </a:solidFill>
            </a:endParaRPr>
          </a:p>
        </p:txBody>
      </p:sp>
      <p:pic>
        <p:nvPicPr>
          <p:cNvPr id="8196" name="Picture 4" descr="Chicory greens done in a style traditional to dandelion greens--pan-wilted in bacon fat with vinegar and red pepper flak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1600201"/>
            <a:ext cx="2590800" cy="200355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autéed Dandelion Greens with Eggs. This five ingredient breakfast or dinner utilizes one of the healthiest vegetables: fresh dandelion gree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3830364"/>
            <a:ext cx="1905000" cy="246706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redit: Straight From The F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3409" y="1593731"/>
            <a:ext cx="2340805" cy="2978269"/>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Spinach Quesadilla Recip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4772344"/>
            <a:ext cx="2286000" cy="1525089"/>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Dandeli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284" y="1572370"/>
            <a:ext cx="228600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https://upload.wikimedia.org/wikipedia/commons/thumb/d/da/Cichorium_Intybus.jpg/800px-Cichorium_Intyb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 y="3366226"/>
            <a:ext cx="2286001" cy="295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341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a:bodyPr>
          <a:lstStyle/>
          <a:p>
            <a:r>
              <a:rPr lang="en-US" sz="3600" b="1" u="sng" dirty="0" smtClean="0">
                <a:solidFill>
                  <a:srgbClr val="FFFF00"/>
                </a:solidFill>
              </a:rPr>
              <a:t>BISHOP’S GOUTWEED</a:t>
            </a:r>
            <a:r>
              <a:rPr lang="en-US" sz="3600" b="1" i="1" dirty="0" smtClean="0">
                <a:solidFill>
                  <a:schemeClr val="bg1"/>
                </a:solidFill>
              </a:rPr>
              <a:t> - aka wild parsley</a:t>
            </a:r>
            <a:endParaRPr lang="en-US" sz="3600" b="1" i="1" dirty="0">
              <a:solidFill>
                <a:schemeClr val="bg1"/>
              </a:solidFill>
            </a:endParaRPr>
          </a:p>
        </p:txBody>
      </p:sp>
      <p:pic>
        <p:nvPicPr>
          <p:cNvPr id="4098" name="Picture 2" descr="https://upload.wikimedia.org/wikipedia/commons/thumb/6/69/Aegopodium_podagraria_RF.jpg/1024px-Aegopodium_podagraria_R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399" y="1429939"/>
            <a:ext cx="2112017"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b/bf/Aegopodium_podagraria1_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348" y="4343400"/>
            <a:ext cx="2166117" cy="189535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1.bp.blogspot.com/-lz9ClQEeNIM/VzzWTv3sb4I/AAAAAAAAJAo/rr1FOaEqxOsPtAfdJVvBLKP0msOBEc_VACLcB/s400/ground-elder-tempeh-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459756"/>
            <a:ext cx="2895600" cy="19255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3.bp.blogspot.com/-1Qtyb8OsQyI/VzzWTszvXMI/AAAAAAAAJAw/tI588x5XEfYu_gI94TmjZRui_XXFHRUWACLcB/s400/ground-elder-risotto-with-smoked-trout-and-wild-garlic-fritt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728634"/>
            <a:ext cx="2133600" cy="251011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1.bp.blogspot.com/-DQ4lEuKDzf0/VzzWS5KNo9I/AAAAAAAAJAQ/b7cb0E_Rfn81FQXlKs95bfsWpOEbWUbgACLcB/s400/Naadisup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7838" y="1393496"/>
            <a:ext cx="1905000" cy="284328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4.bp.blogspot.com/-2z4I_cGKy7U/VzzWT9VTzxI/AAAAAAAAJA0/-DRHreBvUsAew-ATDGMNxinKh0VdwObUACLcB/s400/tim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1980" y="4461835"/>
            <a:ext cx="2626220" cy="174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239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524000"/>
          </a:xfrm>
        </p:spPr>
        <p:txBody>
          <a:bodyPr>
            <a:normAutofit fontScale="90000"/>
          </a:bodyPr>
          <a:lstStyle/>
          <a:p>
            <a:r>
              <a:rPr lang="en-US" sz="4000" b="1" dirty="0" smtClean="0">
                <a:solidFill>
                  <a:srgbClr val="FFFF00"/>
                </a:solidFill>
              </a:rPr>
              <a:t>PLANTAINS - broad &amp; narrow leaf</a:t>
            </a:r>
            <a:br>
              <a:rPr lang="en-US" sz="4000" b="1" dirty="0" smtClean="0">
                <a:solidFill>
                  <a:srgbClr val="FFFF00"/>
                </a:solidFill>
              </a:rPr>
            </a:br>
            <a:r>
              <a:rPr lang="en-US" sz="1200" b="1" dirty="0" smtClean="0">
                <a:solidFill>
                  <a:schemeClr val="accent3">
                    <a:lumMod val="75000"/>
                  </a:schemeClr>
                </a:solidFill>
              </a:rPr>
              <a:t>o</a:t>
            </a:r>
            <a:r>
              <a:rPr lang="en-US" sz="4000" b="1" dirty="0" smtClean="0">
                <a:solidFill>
                  <a:srgbClr val="FFFF00"/>
                </a:solidFill>
              </a:rPr>
              <a:t/>
            </a:r>
            <a:br>
              <a:rPr lang="en-US" sz="4000" b="1" dirty="0" smtClean="0">
                <a:solidFill>
                  <a:srgbClr val="FFFF00"/>
                </a:solidFill>
              </a:rPr>
            </a:br>
            <a:r>
              <a:rPr lang="en-US" sz="3600" b="1" i="1" dirty="0" smtClean="0">
                <a:solidFill>
                  <a:schemeClr val="bg1"/>
                </a:solidFill>
              </a:rPr>
              <a:t>mushroom taste &amp; powerhouse medicinal</a:t>
            </a:r>
            <a:r>
              <a:rPr lang="en-US" sz="3600" i="1" dirty="0" smtClean="0"/>
              <a:t/>
            </a:r>
            <a:br>
              <a:rPr lang="en-US" sz="3600" i="1" dirty="0" smtClean="0"/>
            </a:br>
            <a:endParaRPr lang="en-US" sz="3600" i="1" dirty="0"/>
          </a:p>
        </p:txBody>
      </p:sp>
      <p:pic>
        <p:nvPicPr>
          <p:cNvPr id="2052" name="Picture 4" descr="https://upload.wikimedia.org/wikipedia/commons/thumb/5/59/Plantago_major_002.JPG/800px-Plantago_major_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906" y="2286000"/>
            <a:ext cx="2396240" cy="38057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1/17/Ribwort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242" y="2280226"/>
            <a:ext cx="2706758" cy="38115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risp plantain (Plantago) leaf chi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8022" y="4188888"/>
            <a:ext cx="1828800" cy="186020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ngredients for smooth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6311" y="2280226"/>
            <a:ext cx="1872222" cy="1671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43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738"/>
            <a:ext cx="8229600" cy="677862"/>
          </a:xfrm>
        </p:spPr>
        <p:txBody>
          <a:bodyPr>
            <a:normAutofit/>
          </a:bodyPr>
          <a:lstStyle/>
          <a:p>
            <a:r>
              <a:rPr lang="en-US" sz="3600" b="1" dirty="0" smtClean="0">
                <a:solidFill>
                  <a:srgbClr val="FFFF00"/>
                </a:solidFill>
              </a:rPr>
              <a:t>             </a:t>
            </a:r>
            <a:r>
              <a:rPr lang="en-US" sz="3600" b="1" u="sng" dirty="0" smtClean="0">
                <a:solidFill>
                  <a:srgbClr val="FFFF00"/>
                </a:solidFill>
              </a:rPr>
              <a:t>ONION GRASS &amp; WILD GARLIC</a:t>
            </a:r>
            <a:endParaRPr lang="en-US" sz="3600" b="1" u="sng" dirty="0">
              <a:solidFill>
                <a:srgbClr val="FFFF00"/>
              </a:solidFill>
            </a:endParaRPr>
          </a:p>
        </p:txBody>
      </p:sp>
      <p:pic>
        <p:nvPicPr>
          <p:cNvPr id="3" name="Picture 2" descr="https://ag.purdue.edu/btny/ppdl/Pages/images/WO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401416"/>
            <a:ext cx="1778442" cy="2180192"/>
          </a:xfrm>
          <a:prstGeom prst="rect">
            <a:avLst/>
          </a:prstGeom>
          <a:noFill/>
          <a:ln>
            <a:noFill/>
          </a:ln>
        </p:spPr>
      </p:pic>
      <p:pic>
        <p:nvPicPr>
          <p:cNvPr id="2050" name="Picture 2" descr="https://pfaf.org/Admin/PlantImages/AlliumCanaden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881" y="1364010"/>
            <a:ext cx="2157263" cy="15590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d/db/Allium_vineale_PID1254-3.jpg/800px-Allium_vineale_PID125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2673" y="3293909"/>
            <a:ext cx="1689678" cy="12478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wikimedia.org/wikipedia/commons/thumb/6/66/Allium_vineale_sl1.jpg/800px-Allium_vineale_sl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3003" y="3722481"/>
            <a:ext cx="1576826" cy="257851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thumb/f/fc/Allium_vineale1.jpg/800px-Allium_vineal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3293909"/>
            <a:ext cx="1186799" cy="158289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onion gra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result for onion gras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2" name="Picture 12" descr="Wild On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53" y="1344454"/>
            <a:ext cx="1804947" cy="2313146"/>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s://images-na.ssl-images-amazon.com/images/I/31wzPE-%2BG5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4196" y="1372946"/>
            <a:ext cx="1577092" cy="1778285"/>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Image result for allium vineale&qu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882" y="3962400"/>
            <a:ext cx="1804947" cy="229851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upload.wikimedia.org/wikipedia/commons/d/da/Alliumvineale1we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85217" y="4876800"/>
            <a:ext cx="1169997" cy="13841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thumb/5/52/Allium_vineale02.jpg/1280px-Allium_vineale0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48200" y="5033757"/>
            <a:ext cx="1689646" cy="12672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upload.wikimedia.org/wikipedia/commons/thumb/b/b2/Allium_vineale_sl18.jpg/54px-Allium_vineale_sl18.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058337" y="37727"/>
            <a:ext cx="650379" cy="14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54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1066800"/>
          </a:xfrm>
        </p:spPr>
        <p:txBody>
          <a:bodyPr>
            <a:normAutofit/>
          </a:bodyPr>
          <a:lstStyle/>
          <a:p>
            <a:r>
              <a:rPr lang="en-US" sz="3600" b="1" u="sng" dirty="0" smtClean="0">
                <a:solidFill>
                  <a:srgbClr val="FFFF00"/>
                </a:solidFill>
              </a:rPr>
              <a:t>MUGWORT</a:t>
            </a:r>
            <a:r>
              <a:rPr lang="en-US" sz="3600" b="1" dirty="0" smtClean="0">
                <a:solidFill>
                  <a:srgbClr val="FFFF00"/>
                </a:solidFill>
              </a:rPr>
              <a:t> </a:t>
            </a:r>
            <a:r>
              <a:rPr lang="en-US" sz="3600" b="1" i="1" dirty="0">
                <a:solidFill>
                  <a:schemeClr val="bg1"/>
                </a:solidFill>
              </a:rPr>
              <a:t>-</a:t>
            </a:r>
            <a:r>
              <a:rPr lang="en-US" sz="3600" b="1" i="1" dirty="0" smtClean="0">
                <a:solidFill>
                  <a:srgbClr val="FFFF00"/>
                </a:solidFill>
              </a:rPr>
              <a:t> </a:t>
            </a:r>
            <a:r>
              <a:rPr lang="en-US" sz="3600" b="1" i="1" dirty="0" smtClean="0">
                <a:solidFill>
                  <a:schemeClr val="bg1"/>
                </a:solidFill>
              </a:rPr>
              <a:t>a sage substitute</a:t>
            </a:r>
            <a:endParaRPr lang="en-US" sz="3600" b="1" i="1" dirty="0">
              <a:solidFill>
                <a:schemeClr val="bg1"/>
              </a:solidFill>
            </a:endParaRPr>
          </a:p>
        </p:txBody>
      </p:sp>
      <p:pic>
        <p:nvPicPr>
          <p:cNvPr id="1032" name="Picture 8" descr="https://miro.medium.com/max/3681/1*QSB9zmr4CzVR4CfzKYxTh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600" y="-17891124"/>
            <a:ext cx="18072100" cy="240184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ugwort so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7401" y="1359919"/>
            <a:ext cx="2486217" cy="222148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img.sndimg.com/food/image/upload/w_555,h_416,c_fit,fl_progressive,q_95/v1/img/submissions/recipe/2001388299/MfvqoSDYSr6d8RYyezLI_P12702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83" y="3958178"/>
            <a:ext cx="3702317" cy="22356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oasted Duck L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307723"/>
            <a:ext cx="2819400" cy="227367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Mugwort - Planet: Venus, Element: Earth. Deities: Artemis/Diana. Powers: Psychic powers, prophetic dreams, Astral projection, healing. Use an infusion to wash magic mirrors for scry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682" y="1205406"/>
            <a:ext cx="2254517" cy="237599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Japanese Traditional Mugwort Yomogi herbal tea for Detox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958178"/>
            <a:ext cx="3810000" cy="2235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4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atic2.businessinsider.com/image/5638f775dd08957b788b463e-1200-1387/ti_graphics_brassica-oleracea-plant.png"/>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09600"/>
            <a:ext cx="5410200" cy="5715000"/>
          </a:xfrm>
          <a:prstGeom prst="rect">
            <a:avLst/>
          </a:prstGeom>
          <a:noFill/>
          <a:ln>
            <a:noFill/>
          </a:ln>
        </p:spPr>
      </p:pic>
    </p:spTree>
    <p:extLst>
      <p:ext uri="{BB962C8B-B14F-4D97-AF65-F5344CB8AC3E}">
        <p14:creationId xmlns:p14="http://schemas.microsoft.com/office/powerpoint/2010/main" val="814212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1"/>
          </a:xfrm>
        </p:spPr>
        <p:txBody>
          <a:bodyPr>
            <a:normAutofit fontScale="90000"/>
          </a:bodyPr>
          <a:lstStyle/>
          <a:p>
            <a:r>
              <a:rPr lang="en-US" sz="4000" b="1" u="sng" dirty="0" smtClean="0">
                <a:solidFill>
                  <a:srgbClr val="FFFF00"/>
                </a:solidFill>
              </a:rPr>
              <a:t>THE MUSTARD FAMILY</a:t>
            </a:r>
            <a:r>
              <a:rPr lang="en-US" sz="3600" b="1" u="sng" dirty="0" smtClean="0">
                <a:solidFill>
                  <a:srgbClr val="FFFF00"/>
                </a:solidFill>
              </a:rPr>
              <a:t/>
            </a:r>
            <a:br>
              <a:rPr lang="en-US" sz="3600" b="1" u="sng" dirty="0" smtClean="0">
                <a:solidFill>
                  <a:srgbClr val="FFFF00"/>
                </a:solidFill>
              </a:rPr>
            </a:br>
            <a:r>
              <a:rPr lang="en-US" sz="1400" b="1" u="sng" dirty="0" smtClean="0">
                <a:solidFill>
                  <a:schemeClr val="accent3">
                    <a:lumMod val="75000"/>
                  </a:schemeClr>
                </a:solidFill>
              </a:rPr>
              <a:t>L</a:t>
            </a:r>
            <a:r>
              <a:rPr lang="en-US" sz="3600" b="1" u="sng" dirty="0" smtClean="0">
                <a:solidFill>
                  <a:srgbClr val="FFFF00"/>
                </a:solidFill>
              </a:rPr>
              <a:t/>
            </a:r>
            <a:br>
              <a:rPr lang="en-US" sz="3600" b="1" u="sng" dirty="0" smtClean="0">
                <a:solidFill>
                  <a:srgbClr val="FFFF00"/>
                </a:solidFill>
              </a:rPr>
            </a:br>
            <a:r>
              <a:rPr lang="en-US" sz="2000" b="1" i="1" dirty="0" smtClean="0">
                <a:solidFill>
                  <a:schemeClr val="bg1"/>
                </a:solidFill>
              </a:rPr>
              <a:t>field mustard, peppercress, watercress, garlic mustard  </a:t>
            </a:r>
            <a:r>
              <a:rPr lang="en-US" sz="2000" b="1" i="1" dirty="0" err="1" smtClean="0">
                <a:solidFill>
                  <a:schemeClr val="bg1"/>
                </a:solidFill>
              </a:rPr>
              <a:t>wintercress</a:t>
            </a:r>
            <a:r>
              <a:rPr lang="en-US" sz="2000" b="1" i="1" dirty="0" smtClean="0">
                <a:solidFill>
                  <a:schemeClr val="bg1"/>
                </a:solidFill>
              </a:rPr>
              <a:t> , </a:t>
            </a:r>
            <a:r>
              <a:rPr lang="en-US" sz="2000" b="1" i="1" smtClean="0">
                <a:solidFill>
                  <a:schemeClr val="bg1"/>
                </a:solidFill>
              </a:rPr>
              <a:t>Sheperd’s</a:t>
            </a:r>
            <a:r>
              <a:rPr lang="en-US" sz="2000" b="1" i="1" dirty="0" smtClean="0">
                <a:solidFill>
                  <a:schemeClr val="bg1"/>
                </a:solidFill>
              </a:rPr>
              <a:t> </a:t>
            </a:r>
            <a:r>
              <a:rPr lang="en-US" sz="2000" b="1" i="1" dirty="0" smtClean="0">
                <a:solidFill>
                  <a:schemeClr val="bg1"/>
                </a:solidFill>
              </a:rPr>
              <a:t>purse</a:t>
            </a:r>
            <a:endParaRPr lang="en-US" sz="2000" i="1" dirty="0">
              <a:solidFill>
                <a:schemeClr val="bg1"/>
              </a:solidFill>
            </a:endParaRPr>
          </a:p>
        </p:txBody>
      </p:sp>
      <p:pic>
        <p:nvPicPr>
          <p:cNvPr id="12290" name="Picture 2" descr="https://upload.wikimedia.org/wikipedia/commons/thumb/8/85/Sinapis_arvensis_pont-aval-revigny-ornain_55_05062005_2.JPG/1280px-Sinapis_arvensis_pont-aval-revigny-ornain_55_05062005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660924"/>
            <a:ext cx="2670175" cy="221013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upload.wikimedia.org/wikipedia/commons/thumb/a/ae/Alliaria_petiolata_-_garlic_mustard_-_desc-young_foliage.jpg/1280px-Alliaria_petiolata_-_garlic_mustard_-_desc-young_foli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130833"/>
            <a:ext cx="2436813" cy="210153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www.eattheweeds.com/wp-content/uploads/2017/09/shapeimage_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522" y="1660924"/>
            <a:ext cx="2554376" cy="2148345"/>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https://upload.wikimedia.org/wikipedia/commons/thumb/a/a3/Capsella_bursapastoris.JPG/1280px-Capsella_bursapastor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0986" y="4114800"/>
            <a:ext cx="2731721" cy="2064307"/>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https://upload.wikimedia.org/wikipedia/commons/thumb/8/8e/Capsella_bursa-pastoris_003.JPG/1280px-Capsella_bursa-pastoris_0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4070937"/>
            <a:ext cx="2317904" cy="2108170"/>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https://upload.wikimedia.org/wikipedia/commons/thumb/8/87/Nasturtium_officinale_%28s._str.%29_sl11.jpg/1280px-Nasturtium_officinale_%28s._str.%29_sl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9864" y="1737208"/>
            <a:ext cx="2336800" cy="205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059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838200"/>
          </a:xfrm>
        </p:spPr>
        <p:txBody>
          <a:bodyPr>
            <a:normAutofit/>
          </a:bodyPr>
          <a:lstStyle/>
          <a:p>
            <a:r>
              <a:rPr lang="en-US" sz="3600" b="1" u="sng" dirty="0" smtClean="0">
                <a:solidFill>
                  <a:srgbClr val="FFFF00"/>
                </a:solidFill>
              </a:rPr>
              <a:t>BITTERCRESS</a:t>
            </a:r>
            <a:endParaRPr lang="en-US" sz="3600" b="1" dirty="0">
              <a:solidFill>
                <a:srgbClr val="FFFF00"/>
              </a:solidFill>
            </a:endParaRPr>
          </a:p>
        </p:txBody>
      </p:sp>
      <p:pic>
        <p:nvPicPr>
          <p:cNvPr id="1026" name="Picture 2"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84136"/>
            <a:ext cx="2582053"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572" y="1295400"/>
            <a:ext cx="2938428" cy="22555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1.bp.blogspot.com/-oVlRr5kCa-g/VzO1bLCx-sI/AAAAAAAAI-8/JYe9ohtEXhkusXwqKb6QaM3O4bHNJOaqACLcB/s400/bittercressbeetrootsal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824" y="3886201"/>
            <a:ext cx="3167175" cy="2341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3.bp.blogspot.com/-ga_t2w7B0ps/VzO1apiTsLI/AAAAAAAAI-0/gEwIrmhdEtszJndK4TyqLYHp5WmIn0_LwCLcB/s400/bittercress-sorrel-dandelion-primrose-nettle-cats-e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685705"/>
            <a:ext cx="2667000" cy="25521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2.bp.blogspot.com/-CZ6mf-7aEfo/VzO1cOJuybI/AAAAAAAAI_Q/Q3Jcs_W7grUw78FAImorgCm9PWrXo-hpgCLcB/s400/weed-risotto-roun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4225" y="3505200"/>
            <a:ext cx="1752600" cy="11654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3.bp.blogspot.com/-KI98KIBw0zk/VzO1b6Kg5aI/AAAAAAAAI_M/Hud9zXUqDWUwdh0NENrMekgjsTITYoEtQCLcB/s400/p102042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1853" y="1447800"/>
            <a:ext cx="2222631" cy="16669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4.bp.blogspot.com/-mT-zNdVuefs/VzO1cGUJRTI/AAAAAAAAI_U/euF7sUVa2xIyuohzhvdvc50Y6ky25rzwwCLcB/s400/img_558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7873" y="4903972"/>
            <a:ext cx="1765304" cy="132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45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799"/>
          </a:xfrm>
        </p:spPr>
        <p:txBody>
          <a:bodyPr>
            <a:normAutofit fontScale="90000"/>
          </a:bodyPr>
          <a:lstStyle/>
          <a:p>
            <a:r>
              <a:rPr lang="en-US" sz="4000" b="1" u="sng" dirty="0" smtClean="0">
                <a:solidFill>
                  <a:srgbClr val="FFFF00"/>
                </a:solidFill>
              </a:rPr>
              <a:t>PENNYCRESS</a:t>
            </a:r>
            <a:r>
              <a:rPr lang="en-US" sz="4000" b="1" dirty="0" smtClean="0">
                <a:solidFill>
                  <a:srgbClr val="FFFF00"/>
                </a:solidFill>
              </a:rPr>
              <a:t> </a:t>
            </a:r>
            <a:r>
              <a:rPr lang="en-US" sz="3600" b="1" dirty="0">
                <a:solidFill>
                  <a:srgbClr val="FFFF00"/>
                </a:solidFill>
              </a:rPr>
              <a:t/>
            </a:r>
            <a:br>
              <a:rPr lang="en-US" sz="3600" b="1" dirty="0">
                <a:solidFill>
                  <a:srgbClr val="FFFF00"/>
                </a:solidFill>
              </a:rPr>
            </a:br>
            <a:r>
              <a:rPr lang="en-US" sz="1000" b="1" dirty="0" smtClean="0">
                <a:solidFill>
                  <a:srgbClr val="FFFF00"/>
                </a:solidFill>
              </a:rPr>
              <a:t/>
            </a:r>
            <a:br>
              <a:rPr lang="en-US" sz="1000" b="1" dirty="0" smtClean="0">
                <a:solidFill>
                  <a:srgbClr val="FFFF00"/>
                </a:solidFill>
              </a:rPr>
            </a:br>
            <a:r>
              <a:rPr lang="en-US" sz="3200" b="1" i="1" dirty="0" smtClean="0">
                <a:solidFill>
                  <a:schemeClr val="bg1"/>
                </a:solidFill>
              </a:rPr>
              <a:t>leaves, seeds &amp; taproot</a:t>
            </a:r>
            <a:endParaRPr lang="en-US" sz="3200" b="1" i="1" dirty="0">
              <a:solidFill>
                <a:schemeClr val="bg1"/>
              </a:solidFill>
            </a:endParaRPr>
          </a:p>
        </p:txBody>
      </p:sp>
      <p:pic>
        <p:nvPicPr>
          <p:cNvPr id="7170" name="Picture 2" descr="https://barefootfoodblog.files.wordpress.com/2017/04/dsc_2234.jpg?w=11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08" y="1706126"/>
            <a:ext cx="3125085" cy="238651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1.bp.blogspot.com/-klQtbOTKlSY/VSmmV9ge1FI/AAAAAAAANzA/Kw8YCcxLF_g/s1600/IMG_20150411_1508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524000"/>
            <a:ext cx="1847094" cy="235354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oraged spring salad, foraging, recipe, foraged salad, how to forage for greens, how to forage for salad, wildman steve brill, vegetarian food, foraging, foraging nyc, foraging new york, foraging new york city, healthy salad, locally grown food, wild greens, wild salad greens, diy foraged salad, vegan food, vegetarian recipe, vegan rec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68" y="4309434"/>
            <a:ext cx="3145626"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Young Pennycress flower stems boiled salad. Correct identification is the most important factor not only for a successful harvest but also for the palatability (not to mention poisoning 🤤)! Its a knowledge and experience that takes time to acquire. This plant, so far identified as Thlaspi arvense a.k.a. Pennycres, is difficult to learn. There are look-alikes in the field (Cowcress and Poor mans pepper, for examples). The timing for foraging is also not easy to meet. Last year I collected some basal rosette leaves and found they were quite bitter - they were probably those of the Cowcress! Yesterday I noticed a patch just started blooming in west campus. They look tender and when snipping, the stem is easy to break. Took a bite and they are not bitter, and even present a sweet aftertaste! #thlaspiarvense #菥蓂 #forageforf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5755" y="4072763"/>
            <a:ext cx="2397246" cy="221793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From left to right: pennycress honey mustard, spicy pennycress mustard, and pennycress sandwich spre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4721862"/>
            <a:ext cx="2353158" cy="1568772"/>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ere the pennycress seedpods are starting to dry out, but are not quite dry. The green ones are not ready. The yellow ones might be. Try stripping the seeds and chaff into a collecting container. If they are ready, they will be brittle and strip right of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1706126"/>
            <a:ext cx="1947621" cy="259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994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04800"/>
            <a:ext cx="8534400" cy="1981200"/>
          </a:xfrm>
        </p:spPr>
        <p:txBody>
          <a:bodyPr>
            <a:normAutofit/>
          </a:bodyPr>
          <a:lstStyle/>
          <a:p>
            <a:pPr lvl="0">
              <a:spcBef>
                <a:spcPct val="20000"/>
              </a:spcBef>
            </a:pPr>
            <a:r>
              <a:rPr lang="en-US" sz="5300" b="1" dirty="0" smtClean="0">
                <a:solidFill>
                  <a:srgbClr val="FFFF00"/>
                </a:solidFill>
              </a:rPr>
              <a:t>A </a:t>
            </a:r>
            <a:r>
              <a:rPr lang="en-US" sz="5300" b="1" dirty="0">
                <a:solidFill>
                  <a:srgbClr val="FFFF00"/>
                </a:solidFill>
              </a:rPr>
              <a:t>Co-Harvest </a:t>
            </a:r>
            <a:r>
              <a:rPr lang="en-US" sz="5300" b="1" dirty="0" smtClean="0">
                <a:solidFill>
                  <a:srgbClr val="FFFF00"/>
                </a:solidFill>
              </a:rPr>
              <a:t>Opportunity!</a:t>
            </a:r>
            <a:r>
              <a:rPr lang="en-US" sz="3800" b="1" i="1" dirty="0">
                <a:solidFill>
                  <a:prstClr val="white"/>
                </a:solidFill>
                <a:ea typeface="+mn-ea"/>
                <a:cs typeface="+mn-cs"/>
              </a:rPr>
              <a:t> </a:t>
            </a:r>
            <a:r>
              <a:rPr lang="en-US" sz="3800" b="1" i="1" dirty="0" smtClean="0">
                <a:solidFill>
                  <a:prstClr val="white"/>
                </a:solidFill>
                <a:ea typeface="+mn-ea"/>
                <a:cs typeface="+mn-cs"/>
              </a:rPr>
              <a:t/>
            </a:r>
            <a:br>
              <a:rPr lang="en-US" sz="3800" b="1" i="1" dirty="0" smtClean="0">
                <a:solidFill>
                  <a:prstClr val="white"/>
                </a:solidFill>
                <a:ea typeface="+mn-ea"/>
                <a:cs typeface="+mn-cs"/>
              </a:rPr>
            </a:br>
            <a:r>
              <a:rPr lang="en-US" sz="1200" b="1" i="1" dirty="0" smtClean="0">
                <a:solidFill>
                  <a:schemeClr val="accent3">
                    <a:lumMod val="75000"/>
                  </a:schemeClr>
                </a:solidFill>
                <a:ea typeface="+mn-ea"/>
                <a:cs typeface="+mn-cs"/>
              </a:rPr>
              <a:t>L</a:t>
            </a:r>
            <a:r>
              <a:rPr lang="en-US" sz="3800" b="1" i="1" dirty="0">
                <a:solidFill>
                  <a:prstClr val="white"/>
                </a:solidFill>
                <a:ea typeface="+mn-ea"/>
                <a:cs typeface="+mn-cs"/>
              </a:rPr>
              <a:t/>
            </a:r>
            <a:br>
              <a:rPr lang="en-US" sz="3800" b="1" i="1" dirty="0">
                <a:solidFill>
                  <a:prstClr val="white"/>
                </a:solidFill>
                <a:ea typeface="+mn-ea"/>
                <a:cs typeface="+mn-cs"/>
              </a:rPr>
            </a:br>
            <a:r>
              <a:rPr lang="en-US" sz="3600" b="1" i="1" dirty="0" smtClean="0">
                <a:solidFill>
                  <a:prstClr val="white"/>
                </a:solidFill>
                <a:ea typeface="+mn-ea"/>
                <a:cs typeface="+mn-cs"/>
              </a:rPr>
              <a:t>They’re </a:t>
            </a:r>
            <a:r>
              <a:rPr lang="en-US" sz="3600" b="1" i="1" dirty="0">
                <a:solidFill>
                  <a:prstClr val="white"/>
                </a:solidFill>
                <a:ea typeface="+mn-ea"/>
                <a:cs typeface="+mn-cs"/>
              </a:rPr>
              <a:t>free, nutritious, delicious &amp; </a:t>
            </a:r>
            <a:r>
              <a:rPr lang="en-US" sz="3600" b="1" i="1" u="sng" dirty="0">
                <a:solidFill>
                  <a:prstClr val="white"/>
                </a:solidFill>
                <a:ea typeface="+mn-ea"/>
                <a:cs typeface="+mn-cs"/>
              </a:rPr>
              <a:t>haute</a:t>
            </a:r>
            <a:r>
              <a:rPr lang="en-US" sz="3600" b="1" i="1" dirty="0" smtClean="0">
                <a:solidFill>
                  <a:prstClr val="white"/>
                </a:solidFill>
                <a:ea typeface="+mn-ea"/>
                <a:cs typeface="+mn-cs"/>
              </a:rPr>
              <a:t>!</a:t>
            </a:r>
            <a:endParaRPr lang="en-US" sz="3600" b="1" i="1" dirty="0">
              <a:solidFill>
                <a:srgbClr val="FFFF00"/>
              </a:solidFill>
            </a:endParaRPr>
          </a:p>
        </p:txBody>
      </p:sp>
      <p:pic>
        <p:nvPicPr>
          <p:cNvPr id="2053" name="Picture 5" descr="Palmer Amaranth - Eat The Weeds and other things, t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563133"/>
            <a:ext cx="5207442" cy="345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8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1"/>
          </a:xfrm>
        </p:spPr>
        <p:txBody>
          <a:bodyPr>
            <a:normAutofit fontScale="90000"/>
          </a:bodyPr>
          <a:lstStyle/>
          <a:p>
            <a:r>
              <a:rPr lang="en-US" sz="4000" b="1" u="sng" dirty="0" smtClean="0">
                <a:solidFill>
                  <a:srgbClr val="FFFF00"/>
                </a:solidFill>
              </a:rPr>
              <a:t>DOCKS &amp; SORRELS </a:t>
            </a:r>
            <a:r>
              <a:rPr lang="en-US" sz="4000" b="1" dirty="0">
                <a:solidFill>
                  <a:srgbClr val="FFFF00"/>
                </a:solidFill>
              </a:rPr>
              <a:t>– </a:t>
            </a:r>
            <a:r>
              <a:rPr lang="en-US" sz="4000" b="1" dirty="0" smtClean="0">
                <a:solidFill>
                  <a:srgbClr val="FFFF00"/>
                </a:solidFill>
              </a:rPr>
              <a:t>lemony delights! </a:t>
            </a:r>
            <a:br>
              <a:rPr lang="en-US" sz="4000" b="1" dirty="0" smtClean="0">
                <a:solidFill>
                  <a:srgbClr val="FFFF00"/>
                </a:solidFill>
              </a:rPr>
            </a:br>
            <a:r>
              <a:rPr lang="en-US" sz="1600" b="1" dirty="0" smtClean="0">
                <a:solidFill>
                  <a:schemeClr val="accent3">
                    <a:lumMod val="75000"/>
                  </a:schemeClr>
                </a:solidFill>
              </a:rPr>
              <a:t>l</a:t>
            </a:r>
            <a:r>
              <a:rPr lang="en-US" sz="3600" b="1" dirty="0" smtClean="0">
                <a:solidFill>
                  <a:srgbClr val="FFFF00"/>
                </a:solidFill>
              </a:rPr>
              <a:t/>
            </a:r>
            <a:br>
              <a:rPr lang="en-US" sz="3600" b="1" dirty="0" smtClean="0">
                <a:solidFill>
                  <a:srgbClr val="FFFF00"/>
                </a:solidFill>
              </a:rPr>
            </a:br>
            <a:r>
              <a:rPr lang="en-US" sz="2700" b="1" i="1" dirty="0" smtClean="0">
                <a:solidFill>
                  <a:schemeClr val="bg1"/>
                </a:solidFill>
              </a:rPr>
              <a:t>patience, curly,  bitter  -  wood sorrel </a:t>
            </a:r>
            <a:r>
              <a:rPr lang="en-US" sz="2700" b="1" i="1" dirty="0">
                <a:solidFill>
                  <a:schemeClr val="bg1"/>
                </a:solidFill>
              </a:rPr>
              <a:t>&amp;</a:t>
            </a:r>
            <a:r>
              <a:rPr lang="en-US" sz="2700" b="1" i="1" dirty="0" smtClean="0">
                <a:solidFill>
                  <a:schemeClr val="bg1"/>
                </a:solidFill>
              </a:rPr>
              <a:t> sheep sorrel </a:t>
            </a:r>
            <a:r>
              <a:rPr lang="en-US" sz="2200" b="1" i="1" dirty="0" smtClean="0">
                <a:solidFill>
                  <a:schemeClr val="bg1"/>
                </a:solidFill>
              </a:rPr>
              <a:t/>
            </a:r>
            <a:br>
              <a:rPr lang="en-US" sz="2200" b="1" i="1" dirty="0" smtClean="0">
                <a:solidFill>
                  <a:schemeClr val="bg1"/>
                </a:solidFill>
              </a:rPr>
            </a:br>
            <a:endParaRPr lang="en-US" sz="2200" b="1" i="1" u="sng" dirty="0">
              <a:solidFill>
                <a:schemeClr val="bg1"/>
              </a:solidFill>
            </a:endParaRPr>
          </a:p>
        </p:txBody>
      </p:sp>
      <p:pic>
        <p:nvPicPr>
          <p:cNvPr id="11266" name="Picture 2" descr="https://upload.wikimedia.org/wikipedia/commons/1/14/Rumex-obtusifolius-foli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9265" y="2015571"/>
            <a:ext cx="2607006" cy="1827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static.inaturalist.org/photos/16736932/medium.jpg?15249711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23390"/>
            <a:ext cx="1873817" cy="349417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upload.wikimedia.org/wikipedia/commons/9/98/Rumex_crispus15052006roset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7955" y="1812498"/>
            <a:ext cx="2774645" cy="192738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upload.wikimedia.org/wikipedia/commons/8/84/Rumex_acetosella30102001_roset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490" y="4080550"/>
            <a:ext cx="2277084" cy="201828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upload.wikimedia.org/wikipedia/commons/3/34/Schapenzuring_blad_Rumex_acetosel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647047" y="4073924"/>
            <a:ext cx="105174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Image result for wood sorrel&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0" y="3940102"/>
            <a:ext cx="1676400" cy="215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643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p>
            <a:r>
              <a:rPr lang="en-US" sz="3600" b="1" u="sng" dirty="0" smtClean="0">
                <a:solidFill>
                  <a:srgbClr val="FFFF00"/>
                </a:solidFill>
              </a:rPr>
              <a:t>PATIENCE DOCK</a:t>
            </a:r>
            <a:r>
              <a:rPr lang="en-US" sz="3600" b="1" dirty="0" smtClean="0">
                <a:solidFill>
                  <a:srgbClr val="FFFF00"/>
                </a:solidFill>
              </a:rPr>
              <a:t> </a:t>
            </a:r>
            <a:r>
              <a:rPr lang="en-US" sz="3600" b="1" i="1" dirty="0" smtClean="0">
                <a:solidFill>
                  <a:srgbClr val="FFFF00"/>
                </a:solidFill>
              </a:rPr>
              <a:t>– crispy or cooked </a:t>
            </a:r>
            <a:endParaRPr lang="en-US" sz="3600" b="1" i="1" dirty="0">
              <a:solidFill>
                <a:srgbClr val="FFFF00"/>
              </a:solidFill>
            </a:endParaRPr>
          </a:p>
        </p:txBody>
      </p:sp>
      <p:pic>
        <p:nvPicPr>
          <p:cNvPr id="3074" name="Picture 2" descr="https://static.inaturalist.org/photos/16736932/medium.jpg?15249711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39" y="1240571"/>
            <a:ext cx="1818861" cy="32364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iro.medium.com/max/733/1*IoNsgqU2r_7wY0IloFuJ9g.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200987"/>
            <a:ext cx="2162941" cy="27055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uffed Patience dock rolls with la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7746" y="4157599"/>
            <a:ext cx="2635995" cy="197699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mg.sndimg.com/food/image/upload/c_thumb,q_80,w_612,h_344/v1/img/recipes/41/10/17/picYyA4X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6222" y="3045807"/>
            <a:ext cx="2514600" cy="141343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img.sndimg.com/food/image/upload/w_560,h_315,c_thumb,fl_progressive,q_80/v1/img/recipes/39/00/24/pic6gWQx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5722" y="1188398"/>
            <a:ext cx="2895600" cy="160608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img.sndimg.com/food/image/upload/c_thumb,q_80,w_562,h_316/v1/img/recipes/38/30/95/01487103520.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6222" y="4720691"/>
            <a:ext cx="2514600" cy="145674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img.sndimg.com/food/image/upload/c_thumb,q_80,w_562,h_316/v1/img/recipes/38/30/95/picbHIi1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139" y="4720691"/>
            <a:ext cx="2276061" cy="141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725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19200"/>
          </a:xfrm>
        </p:spPr>
        <p:txBody>
          <a:bodyPr>
            <a:normAutofit fontScale="90000"/>
          </a:bodyPr>
          <a:lstStyle/>
          <a:p>
            <a:pPr lvl="0">
              <a:spcBef>
                <a:spcPct val="20000"/>
              </a:spcBef>
            </a:pPr>
            <a:r>
              <a:rPr lang="en-US" sz="3300" b="1" u="sng" dirty="0" smtClean="0">
                <a:solidFill>
                  <a:srgbClr val="FFFF00"/>
                </a:solidFill>
                <a:ea typeface="+mn-ea"/>
                <a:cs typeface="+mn-cs"/>
              </a:rPr>
              <a:t/>
            </a:r>
            <a:br>
              <a:rPr lang="en-US" sz="3300" b="1" u="sng" dirty="0" smtClean="0">
                <a:solidFill>
                  <a:srgbClr val="FFFF00"/>
                </a:solidFill>
                <a:ea typeface="+mn-ea"/>
                <a:cs typeface="+mn-cs"/>
              </a:rPr>
            </a:br>
            <a:r>
              <a:rPr lang="en-US" sz="4000" b="1" u="sng" dirty="0" smtClean="0">
                <a:solidFill>
                  <a:srgbClr val="FFFF00"/>
                </a:solidFill>
                <a:ea typeface="+mn-ea"/>
                <a:cs typeface="+mn-cs"/>
              </a:rPr>
              <a:t>SUNCHOKES</a:t>
            </a:r>
            <a:r>
              <a:rPr lang="en-US" sz="4000" b="1" dirty="0" smtClean="0">
                <a:solidFill>
                  <a:srgbClr val="FFFF00"/>
                </a:solidFill>
                <a:ea typeface="+mn-ea"/>
                <a:cs typeface="+mn-cs"/>
              </a:rPr>
              <a:t> - aka </a:t>
            </a:r>
            <a:r>
              <a:rPr lang="en-US" sz="4000" b="1" dirty="0">
                <a:solidFill>
                  <a:srgbClr val="FFFF00"/>
                </a:solidFill>
                <a:ea typeface="+mn-ea"/>
                <a:cs typeface="+mn-cs"/>
              </a:rPr>
              <a:t>Jerusalem </a:t>
            </a:r>
            <a:r>
              <a:rPr lang="en-US" sz="4000" b="1" dirty="0" smtClean="0">
                <a:solidFill>
                  <a:srgbClr val="FFFF00"/>
                </a:solidFill>
                <a:ea typeface="+mn-ea"/>
                <a:cs typeface="+mn-cs"/>
              </a:rPr>
              <a:t>Artichoke</a:t>
            </a:r>
            <a:r>
              <a:rPr lang="en-US" sz="2600" b="1" dirty="0" smtClean="0">
                <a:solidFill>
                  <a:srgbClr val="FFFF00"/>
                </a:solidFill>
                <a:ea typeface="+mn-ea"/>
                <a:cs typeface="+mn-cs"/>
              </a:rPr>
              <a:t/>
            </a:r>
            <a:br>
              <a:rPr lang="en-US" sz="2600" b="1" dirty="0" smtClean="0">
                <a:solidFill>
                  <a:srgbClr val="FFFF00"/>
                </a:solidFill>
                <a:ea typeface="+mn-ea"/>
                <a:cs typeface="+mn-cs"/>
              </a:rPr>
            </a:br>
            <a:r>
              <a:rPr lang="en-US" sz="1200" b="1" dirty="0" smtClean="0">
                <a:solidFill>
                  <a:schemeClr val="accent3">
                    <a:lumMod val="75000"/>
                  </a:schemeClr>
                </a:solidFill>
                <a:ea typeface="+mn-ea"/>
                <a:cs typeface="+mn-cs"/>
              </a:rPr>
              <a:t>o</a:t>
            </a:r>
            <a:r>
              <a:rPr lang="en-US" sz="2600" b="1" dirty="0" smtClean="0">
                <a:solidFill>
                  <a:srgbClr val="FFFF00"/>
                </a:solidFill>
                <a:ea typeface="+mn-ea"/>
                <a:cs typeface="+mn-cs"/>
              </a:rPr>
              <a:t/>
            </a:r>
            <a:br>
              <a:rPr lang="en-US" sz="2600" b="1" dirty="0" smtClean="0">
                <a:solidFill>
                  <a:srgbClr val="FFFF00"/>
                </a:solidFill>
                <a:ea typeface="+mn-ea"/>
                <a:cs typeface="+mn-cs"/>
              </a:rPr>
            </a:br>
            <a:r>
              <a:rPr lang="en-US" sz="3200" b="1" dirty="0" smtClean="0">
                <a:solidFill>
                  <a:prstClr val="white"/>
                </a:solidFill>
                <a:ea typeface="+mn-ea"/>
                <a:cs typeface="+mn-cs"/>
              </a:rPr>
              <a:t>“</a:t>
            </a:r>
            <a:r>
              <a:rPr lang="en-US" sz="3200" b="1" i="1" dirty="0">
                <a:solidFill>
                  <a:prstClr val="white"/>
                </a:solidFill>
                <a:ea typeface="+mn-ea"/>
                <a:cs typeface="+mn-cs"/>
              </a:rPr>
              <a:t>A lesson in education &amp; preparation”</a:t>
            </a:r>
            <a:br>
              <a:rPr lang="en-US" sz="3200" b="1" i="1" dirty="0">
                <a:solidFill>
                  <a:prstClr val="white"/>
                </a:solidFill>
                <a:ea typeface="+mn-ea"/>
                <a:cs typeface="+mn-cs"/>
              </a:rPr>
            </a:br>
            <a:endParaRPr lang="en-US" sz="3000" b="1" dirty="0">
              <a:solidFill>
                <a:srgbClr val="FFFF00"/>
              </a:solidFill>
              <a:ea typeface="+mn-ea"/>
              <a:cs typeface="+mn-cs"/>
            </a:endParaRPr>
          </a:p>
        </p:txBody>
      </p:sp>
      <p:sp>
        <p:nvSpPr>
          <p:cNvPr id="3" name="Content Placeholder 2"/>
          <p:cNvSpPr>
            <a:spLocks noGrp="1"/>
          </p:cNvSpPr>
          <p:nvPr>
            <p:ph idx="1"/>
          </p:nvPr>
        </p:nvSpPr>
        <p:spPr>
          <a:xfrm>
            <a:off x="533400" y="4724400"/>
            <a:ext cx="8229600" cy="1371600"/>
          </a:xfrm>
        </p:spPr>
        <p:txBody>
          <a:bodyPr>
            <a:normAutofit fontScale="55000" lnSpcReduction="20000"/>
          </a:bodyPr>
          <a:lstStyle/>
          <a:p>
            <a:pPr marL="0" lvl="0" indent="0" algn="ctr">
              <a:buNone/>
            </a:pPr>
            <a:endParaRPr lang="en-US" sz="2800" b="1" u="sng" dirty="0" smtClean="0">
              <a:solidFill>
                <a:srgbClr val="FFFF00"/>
              </a:solidFill>
            </a:endParaRPr>
          </a:p>
          <a:p>
            <a:pPr marL="0" lvl="0" indent="0" algn="ctr">
              <a:buNone/>
            </a:pPr>
            <a:endParaRPr lang="en-US" sz="2800" b="1" u="sng" dirty="0">
              <a:solidFill>
                <a:srgbClr val="FFFF00"/>
              </a:solidFill>
            </a:endParaRPr>
          </a:p>
          <a:p>
            <a:pPr marL="0" lvl="0" indent="0" algn="ctr">
              <a:buNone/>
            </a:pPr>
            <a:r>
              <a:rPr lang="en-US" sz="5100" b="1" u="sng" dirty="0" smtClean="0">
                <a:solidFill>
                  <a:schemeClr val="bg1"/>
                </a:solidFill>
              </a:rPr>
              <a:t>BEFORE</a:t>
            </a:r>
            <a:r>
              <a:rPr lang="en-US" sz="5100" b="1" dirty="0" smtClean="0">
                <a:solidFill>
                  <a:srgbClr val="FFFF00"/>
                </a:solidFill>
              </a:rPr>
              <a:t> </a:t>
            </a:r>
            <a:r>
              <a:rPr lang="en-US" sz="5100" b="1" dirty="0">
                <a:solidFill>
                  <a:srgbClr val="FFFF00"/>
                </a:solidFill>
              </a:rPr>
              <a:t>you cook or </a:t>
            </a:r>
            <a:r>
              <a:rPr lang="en-US" sz="5100" b="1" dirty="0" smtClean="0">
                <a:solidFill>
                  <a:srgbClr val="FFFF00"/>
                </a:solidFill>
              </a:rPr>
              <a:t>sell SUNCHOKES, </a:t>
            </a:r>
            <a:r>
              <a:rPr lang="en-US" sz="5100" b="1" u="sng" dirty="0" smtClean="0">
                <a:solidFill>
                  <a:schemeClr val="bg1"/>
                </a:solidFill>
              </a:rPr>
              <a:t>SOAK </a:t>
            </a:r>
            <a:r>
              <a:rPr lang="en-US" sz="5100" b="1" u="sng" dirty="0" smtClean="0">
                <a:solidFill>
                  <a:srgbClr val="FFFF00"/>
                </a:solidFill>
              </a:rPr>
              <a:t>them </a:t>
            </a:r>
            <a:br>
              <a:rPr lang="en-US" sz="5100" b="1" u="sng" dirty="0" smtClean="0">
                <a:solidFill>
                  <a:srgbClr val="FFFF00"/>
                </a:solidFill>
              </a:rPr>
            </a:br>
            <a:r>
              <a:rPr lang="en-US" sz="5100" b="1" u="sng" dirty="0" smtClean="0">
                <a:solidFill>
                  <a:srgbClr val="FFFF00"/>
                </a:solidFill>
              </a:rPr>
              <a:t>for 24 hours, replace water after first 12 hours</a:t>
            </a:r>
            <a:r>
              <a:rPr lang="en-US" sz="5100" b="1" dirty="0" smtClean="0">
                <a:solidFill>
                  <a:srgbClr val="FFFF00"/>
                </a:solidFill>
              </a:rPr>
              <a:t>! </a:t>
            </a:r>
            <a:endParaRPr lang="en-US" sz="5100" b="1" dirty="0">
              <a:solidFill>
                <a:srgbClr val="FFFF00"/>
              </a:solidFill>
            </a:endParaRPr>
          </a:p>
          <a:p>
            <a:pPr marL="0" indent="0">
              <a:buNone/>
            </a:pPr>
            <a:endParaRPr lang="en-US" b="1" i="1" dirty="0" smtClean="0">
              <a:solidFill>
                <a:prstClr val="white"/>
              </a:solidFill>
            </a:endParaRPr>
          </a:p>
          <a:p>
            <a:pPr marL="0" indent="0">
              <a:buNone/>
            </a:pPr>
            <a:endParaRPr lang="en-US" dirty="0"/>
          </a:p>
        </p:txBody>
      </p:sp>
      <p:pic>
        <p:nvPicPr>
          <p:cNvPr id="4" name="Picture 2" descr="http://2.bp.blogspot.com/-I_f89XkvCXs/UOZUhbsddcI/AAAAAAAAAyY/ySM2pydMtPA/s640/JerusalemArtichok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2057400"/>
            <a:ext cx="3429000" cy="27599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9/9d/Helianthus_tuberosus.jpg/1280px-Helianthus_tuberos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059388"/>
            <a:ext cx="3677251" cy="275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872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99"/>
            <a:ext cx="8229600" cy="1036639"/>
          </a:xfrm>
        </p:spPr>
        <p:txBody>
          <a:bodyPr>
            <a:normAutofit fontScale="90000"/>
          </a:bodyPr>
          <a:lstStyle/>
          <a:p>
            <a:r>
              <a:rPr lang="en-US" sz="4000" b="1" u="sng" dirty="0" smtClean="0">
                <a:solidFill>
                  <a:srgbClr val="FFFF00"/>
                </a:solidFill>
              </a:rPr>
              <a:t>BURDOCK ROOT</a:t>
            </a:r>
            <a:r>
              <a:rPr lang="en-US" sz="4000" b="1" dirty="0" smtClean="0">
                <a:solidFill>
                  <a:srgbClr val="FFFF00"/>
                </a:solidFill>
              </a:rPr>
              <a:t> </a:t>
            </a:r>
            <a:r>
              <a:rPr lang="en-US" sz="4000" b="1" i="1" dirty="0" smtClean="0">
                <a:solidFill>
                  <a:srgbClr val="FFFF00"/>
                </a:solidFill>
              </a:rPr>
              <a:t>– artichoke flavor</a:t>
            </a:r>
            <a:r>
              <a:rPr lang="en-US" sz="3600" b="1" dirty="0" smtClean="0">
                <a:solidFill>
                  <a:srgbClr val="FFFF00"/>
                </a:solidFill>
              </a:rPr>
              <a:t/>
            </a:r>
            <a:br>
              <a:rPr lang="en-US" sz="3600" b="1" dirty="0" smtClean="0">
                <a:solidFill>
                  <a:srgbClr val="FFFF00"/>
                </a:solidFill>
              </a:rPr>
            </a:br>
            <a:r>
              <a:rPr lang="en-US" sz="1600" b="1" dirty="0" smtClean="0">
                <a:solidFill>
                  <a:schemeClr val="accent3">
                    <a:lumMod val="75000"/>
                  </a:schemeClr>
                </a:solidFill>
              </a:rPr>
              <a:t>l</a:t>
            </a:r>
            <a:r>
              <a:rPr lang="en-US" sz="2200" b="1" dirty="0" smtClean="0">
                <a:solidFill>
                  <a:srgbClr val="FFFF00"/>
                </a:solidFill>
              </a:rPr>
              <a:t/>
            </a:r>
            <a:br>
              <a:rPr lang="en-US" sz="2200" b="1" dirty="0" smtClean="0">
                <a:solidFill>
                  <a:srgbClr val="FFFF00"/>
                </a:solidFill>
              </a:rPr>
            </a:br>
            <a:r>
              <a:rPr lang="en-US" sz="2200" b="1" i="1" dirty="0" smtClean="0">
                <a:solidFill>
                  <a:schemeClr val="bg1"/>
                </a:solidFill>
              </a:rPr>
              <a:t>a comforting broth, perfect with wild rice, mushrooms &amp; greens</a:t>
            </a:r>
          </a:p>
        </p:txBody>
      </p:sp>
      <p:pic>
        <p:nvPicPr>
          <p:cNvPr id="9222" name="Picture 6" descr="http://www.normanallan.com/Med/herbs/images/burdock%20flow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76" y="1743891"/>
            <a:ext cx="2307866" cy="254764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www.herbalremediesadvice.org/images/Burdock-Leav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1999"/>
            <a:ext cx="2803394" cy="160020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Seriously Asian: Burdock Root Reci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687" y="4495091"/>
            <a:ext cx="1910302" cy="167711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tir Fried Burdock Ro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0594" y="1743891"/>
            <a:ext cx="1647025" cy="247053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imus.com/storage/images/kinpira-gobo-sauteed-greater-burdock-root-and-carrot-japanese-cuisine.jpg?__SQUARESPACE_CACHEVERSION=137840483618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4495800"/>
            <a:ext cx="2798449"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mage result for burdock recip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743891"/>
            <a:ext cx="3202625" cy="2470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011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a:bodyPr>
          <a:lstStyle/>
          <a:p>
            <a:r>
              <a:rPr lang="en-US" sz="3600" b="1" u="sng" dirty="0" smtClean="0">
                <a:solidFill>
                  <a:srgbClr val="FFFF00"/>
                </a:solidFill>
              </a:rPr>
              <a:t>SATISFYING SALSIFY</a:t>
            </a:r>
            <a:endParaRPr lang="en-US" sz="3600" b="1" u="sng" dirty="0">
              <a:solidFill>
                <a:srgbClr val="FFFF00"/>
              </a:solidFill>
            </a:endParaRPr>
          </a:p>
        </p:txBody>
      </p:sp>
      <p:pic>
        <p:nvPicPr>
          <p:cNvPr id="1026" name="Picture 2" descr="https://upload.wikimedia.org/wikipedia/commons/e/ef/Tragopogon_porrifolius_flow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57301"/>
            <a:ext cx="1672458" cy="255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e/e1/Tragopogon_porrifolius_DortCloseupPuertollano.jpg/800px-Tragopogon_porrifolius_DortCloseupPuertolla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14800"/>
            <a:ext cx="1674743" cy="2233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lsif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7432" y="1257301"/>
            <a:ext cx="2819399"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urbot with mussels, sea vegetables and salsif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399" y="3011337"/>
            <a:ext cx="2514599" cy="16763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asted hake with salsify, citrus and raddici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2834" y="4899996"/>
            <a:ext cx="2399834" cy="15008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ney mustard roast salsify with ba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1257301"/>
            <a:ext cx="2438398" cy="162559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oasted Welsh Lamb rump with salsify and wild mushroom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3785" y="2823281"/>
            <a:ext cx="2585830" cy="172388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eared scallops with salsify, blood orange and brown shri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74024" y="4771008"/>
            <a:ext cx="2366217" cy="157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884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575" y="228601"/>
            <a:ext cx="8531225" cy="838199"/>
          </a:xfrm>
        </p:spPr>
        <p:txBody>
          <a:bodyPr>
            <a:normAutofit fontScale="90000"/>
          </a:bodyPr>
          <a:lstStyle/>
          <a:p>
            <a:r>
              <a:rPr lang="en-US" sz="2700" b="1" u="sng" dirty="0">
                <a:solidFill>
                  <a:srgbClr val="008E40"/>
                </a:solidFill>
                <a:latin typeface="Aharoni" panose="02010803020104030203" pitchFamily="2" charset="-79"/>
                <a:cs typeface="Aharoni" panose="02010803020104030203" pitchFamily="2" charset="-79"/>
              </a:rPr>
              <a:t/>
            </a:r>
            <a:br>
              <a:rPr lang="en-US" sz="2700" b="1" u="sng" dirty="0">
                <a:solidFill>
                  <a:srgbClr val="008E40"/>
                </a:solidFill>
                <a:latin typeface="Aharoni" panose="02010803020104030203" pitchFamily="2" charset="-79"/>
                <a:cs typeface="Aharoni" panose="02010803020104030203" pitchFamily="2" charset="-79"/>
              </a:rPr>
            </a:br>
            <a:r>
              <a:rPr lang="en-US" sz="2700" b="1" u="sng" dirty="0" smtClean="0">
                <a:solidFill>
                  <a:srgbClr val="FFFF00"/>
                </a:solidFill>
                <a:latin typeface="Aharoni" panose="02010803020104030203" pitchFamily="2" charset="-79"/>
                <a:cs typeface="Aharoni" panose="02010803020104030203" pitchFamily="2" charset="-79"/>
              </a:rPr>
              <a:t>EDIBLE TREE LEAVES</a:t>
            </a:r>
            <a:r>
              <a:rPr lang="en-US" sz="2700" b="1" dirty="0" smtClean="0">
                <a:solidFill>
                  <a:srgbClr val="FFFF00"/>
                </a:solidFill>
                <a:latin typeface="+mn-lt"/>
                <a:cs typeface="Aharoni" panose="02010803020104030203" pitchFamily="2" charset="-79"/>
              </a:rPr>
              <a:t>?</a:t>
            </a:r>
            <a:r>
              <a:rPr lang="en-US" sz="2700" b="1" dirty="0" smtClean="0">
                <a:solidFill>
                  <a:srgbClr val="FFFF00"/>
                </a:solidFill>
                <a:latin typeface="Aharoni" panose="02010803020104030203" pitchFamily="2" charset="-79"/>
                <a:cs typeface="Aharoni" panose="02010803020104030203" pitchFamily="2" charset="-79"/>
              </a:rPr>
              <a:t>    </a:t>
            </a:r>
            <a:r>
              <a:rPr lang="en-US" sz="2700" b="1" dirty="0" smtClean="0">
                <a:solidFill>
                  <a:srgbClr val="FFC000"/>
                </a:solidFill>
                <a:latin typeface="Aharoni" panose="02010803020104030203" pitchFamily="2" charset="-79"/>
                <a:cs typeface="Aharoni" panose="02010803020104030203" pitchFamily="2" charset="-79"/>
              </a:rPr>
              <a:t>THINK KALE CHIPS &amp; WRAPS</a:t>
            </a:r>
            <a:r>
              <a:rPr lang="en-US" sz="3100" b="1" u="sng" dirty="0">
                <a:solidFill>
                  <a:srgbClr val="FFFF00"/>
                </a:solidFill>
              </a:rPr>
              <a:t/>
            </a:r>
            <a:br>
              <a:rPr lang="en-US" sz="3100" b="1" u="sng" dirty="0">
                <a:solidFill>
                  <a:srgbClr val="FFFF00"/>
                </a:solidFill>
              </a:rPr>
            </a:br>
            <a:r>
              <a:rPr lang="en-US" sz="1800" b="1" i="1" dirty="0" smtClean="0">
                <a:solidFill>
                  <a:schemeClr val="bg1"/>
                </a:solidFill>
              </a:rPr>
              <a:t>maple, hawthorn, elm, linden</a:t>
            </a:r>
            <a:r>
              <a:rPr lang="en-US" sz="1800" b="1" i="1" dirty="0">
                <a:solidFill>
                  <a:schemeClr val="bg1"/>
                </a:solidFill>
              </a:rPr>
              <a:t>, </a:t>
            </a:r>
            <a:r>
              <a:rPr lang="en-US" sz="1800" b="1" i="1" dirty="0" smtClean="0">
                <a:solidFill>
                  <a:schemeClr val="bg1"/>
                </a:solidFill>
              </a:rPr>
              <a:t>birch, beech, empress, sassafras, mulberry, paper mulberry</a:t>
            </a:r>
            <a:br>
              <a:rPr lang="en-US" sz="1800" b="1" i="1" dirty="0" smtClean="0">
                <a:solidFill>
                  <a:schemeClr val="bg1"/>
                </a:solidFill>
              </a:rPr>
            </a:br>
            <a:endParaRPr lang="en-US" sz="1800" b="1" i="1" dirty="0">
              <a:solidFill>
                <a:schemeClr val="bg1"/>
              </a:solidFill>
            </a:endParaRPr>
          </a:p>
        </p:txBody>
      </p:sp>
      <p:sp>
        <p:nvSpPr>
          <p:cNvPr id="4" name="AutoShape 14" descr="Kale Chi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6" descr="Kale Chip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8" descr="Kale Chip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descr="http://eattheweeds.com/wp-content/uploads/2011/08/beech2.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862" y="3057897"/>
            <a:ext cx="2109338" cy="1250528"/>
          </a:xfrm>
          <a:prstGeom prst="rect">
            <a:avLst/>
          </a:prstGeom>
          <a:noFill/>
          <a:ln>
            <a:noFill/>
          </a:ln>
        </p:spPr>
      </p:pic>
      <p:pic>
        <p:nvPicPr>
          <p:cNvPr id="15" name="Picture 14" descr="Betula nigra, photo by SIU.EDU">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8219" y="3038681"/>
            <a:ext cx="2051382" cy="1474150"/>
          </a:xfrm>
          <a:prstGeom prst="rect">
            <a:avLst/>
          </a:prstGeom>
          <a:noFill/>
          <a:ln>
            <a:noFill/>
          </a:ln>
        </p:spPr>
      </p:pic>
      <p:pic>
        <p:nvPicPr>
          <p:cNvPr id="17" name="Picture 16" descr="http://eattheweeds.com/wp-content/uploads/2011/08/maple1.jpg">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799" y="1331613"/>
            <a:ext cx="2209801" cy="1438246"/>
          </a:xfrm>
          <a:prstGeom prst="rect">
            <a:avLst/>
          </a:prstGeom>
          <a:noFill/>
          <a:ln>
            <a:noFill/>
          </a:ln>
        </p:spPr>
      </p:pic>
      <p:pic>
        <p:nvPicPr>
          <p:cNvPr id="18" name="Picture 17" descr="https://encrypted-tbn2.gstatic.com/images?q=tbn:ANd9GcTR5hzLoBT4V-aQMIiKeFzzEwJqJadqJstaBCVJ3vbDDf1B3i9LQw">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71751" y="4771983"/>
            <a:ext cx="1890849" cy="1395757"/>
          </a:xfrm>
          <a:prstGeom prst="rect">
            <a:avLst/>
          </a:prstGeom>
          <a:noFill/>
          <a:ln>
            <a:noFill/>
          </a:ln>
        </p:spPr>
      </p:pic>
      <p:pic>
        <p:nvPicPr>
          <p:cNvPr id="19" name="Picture 18" descr="http://2.bp.blogspot.com/-F_RhO_jqBS8/UAscg3DHxyI/AAAAAAAACOM/MAPl7i4rzZ0/s1600/sassafras.jpe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3000" y="4800600"/>
            <a:ext cx="1960438" cy="1371600"/>
          </a:xfrm>
          <a:prstGeom prst="rect">
            <a:avLst/>
          </a:prstGeom>
          <a:noFill/>
          <a:ln>
            <a:noFill/>
          </a:ln>
        </p:spPr>
      </p:pic>
      <p:pic>
        <p:nvPicPr>
          <p:cNvPr id="20" name="Picture 19" descr="http://www.pfaf.org/Admin/PlantImages/BroussonetiaPapyrifera2.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96000" y="4731412"/>
            <a:ext cx="1828800" cy="1395757"/>
          </a:xfrm>
          <a:prstGeom prst="rect">
            <a:avLst/>
          </a:prstGeom>
          <a:noFill/>
          <a:ln>
            <a:noFill/>
          </a:ln>
        </p:spPr>
      </p:pic>
      <p:pic>
        <p:nvPicPr>
          <p:cNvPr id="23" name="irc_mi" descr="http://dendro.cnre.vt.edu/DENDROLOGY/images/Paulownia%20tomentosa/leaf1.jpg">
            <a:hlinkClick r:id="rId12"/>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05963" y="3086095"/>
            <a:ext cx="1060133" cy="1478111"/>
          </a:xfrm>
          <a:prstGeom prst="rect">
            <a:avLst/>
          </a:prstGeom>
          <a:noFill/>
          <a:ln>
            <a:noFill/>
          </a:ln>
        </p:spPr>
      </p:pic>
      <p:pic>
        <p:nvPicPr>
          <p:cNvPr id="4118" name="Picture 22" descr="https://upload.wikimedia.org/wikipedia/commons/thumb/7/74/Tilia_americana_(American_Linden)_(28268263222).jpg/800px-Tilia_americana_(American_Linden)_(2826826322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5799" y="3038681"/>
            <a:ext cx="1219201" cy="1525525"/>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A hawthorn lea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52342" y="1330778"/>
            <a:ext cx="2110258" cy="1439081"/>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ttps://upload.wikimedia.org/wikipedia/commons/5/5b/Ulmus_pumila_leaves.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61993" y="1327145"/>
            <a:ext cx="2120006" cy="1498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42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sz="4000" b="1" dirty="0" smtClean="0">
                <a:solidFill>
                  <a:srgbClr val="FFFF00"/>
                </a:solidFill>
              </a:rPr>
              <a:t>                     </a:t>
            </a:r>
            <a:r>
              <a:rPr lang="en-US" sz="4000" b="1" u="sng" dirty="0" smtClean="0">
                <a:solidFill>
                  <a:srgbClr val="FFFF00"/>
                </a:solidFill>
              </a:rPr>
              <a:t>SASSAFRAS</a:t>
            </a:r>
            <a:r>
              <a:rPr lang="en-US" b="1" u="sng" dirty="0" smtClean="0">
                <a:solidFill>
                  <a:srgbClr val="FFFF00"/>
                </a:solidFill>
              </a:rPr>
              <a:t/>
            </a:r>
            <a:br>
              <a:rPr lang="en-US" b="1" u="sng" dirty="0" smtClean="0">
                <a:solidFill>
                  <a:srgbClr val="FFFF00"/>
                </a:solidFill>
              </a:rPr>
            </a:br>
            <a:r>
              <a:rPr lang="en-US" b="1" i="1" dirty="0" smtClean="0">
                <a:solidFill>
                  <a:srgbClr val="FF9900"/>
                </a:solidFill>
              </a:rPr>
              <a:t>                      </a:t>
            </a:r>
            <a:r>
              <a:rPr lang="en-US" sz="3100" b="1" i="1" dirty="0" smtClean="0">
                <a:solidFill>
                  <a:srgbClr val="FF9900"/>
                </a:solidFill>
              </a:rPr>
              <a:t>for “gumbo” and “root beer”</a:t>
            </a:r>
            <a:endParaRPr lang="en-US" sz="3100" b="1" i="1" dirty="0">
              <a:solidFill>
                <a:srgbClr val="FF9900"/>
              </a:solidFill>
            </a:endParaRPr>
          </a:p>
        </p:txBody>
      </p:sp>
      <p:pic>
        <p:nvPicPr>
          <p:cNvPr id="6148" name="Picture 4" descr="Sassafras - Traditional (Ga-Na-S-Da-Tsi) Native American Te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49478"/>
            <a:ext cx="2514600" cy="21061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i1.wp.com/spectacularlydelicious.com/wp-content/uploads/2011/06/Clafou.-Sass.-Carrots.-Love-Trout-129-e1308493848581.jpg?resize=320%2C2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70" y="4396499"/>
            <a:ext cx="2565402" cy="181486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cdn.skim.gs/image/upload/c_fill,h_300,w_300/ff/5217956c17b1e200000001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6915" y="4267888"/>
            <a:ext cx="2249885" cy="194347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Gumb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478" y="1985921"/>
            <a:ext cx="2466322" cy="197482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Poppy Tucker's Creole Gumb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67888"/>
            <a:ext cx="2791478" cy="194347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s://upload.wikimedia.org/wikipedia/commons/thumb/b/b9/Rennes_ParcOberthur_Sassafras_albidum.jpg/800px-Rennes_ParcOberthur_Sassafras_albidu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999" y="457200"/>
            <a:ext cx="2770909"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86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15961"/>
          </a:xfrm>
        </p:spPr>
        <p:txBody>
          <a:bodyPr>
            <a:normAutofit/>
          </a:bodyPr>
          <a:lstStyle/>
          <a:p>
            <a:r>
              <a:rPr lang="en-US" sz="3600" b="1" u="sng" dirty="0" smtClean="0">
                <a:solidFill>
                  <a:srgbClr val="FFFF00"/>
                </a:solidFill>
              </a:rPr>
              <a:t>BLACK LOCUST</a:t>
            </a:r>
            <a:r>
              <a:rPr lang="en-US" sz="3600" b="1" dirty="0" smtClean="0">
                <a:solidFill>
                  <a:srgbClr val="FFFF00"/>
                </a:solidFill>
              </a:rPr>
              <a:t>  </a:t>
            </a:r>
            <a:r>
              <a:rPr lang="en-US" sz="3600" b="1" dirty="0" smtClean="0">
                <a:solidFill>
                  <a:schemeClr val="bg1"/>
                </a:solidFill>
              </a:rPr>
              <a:t>‘WHITE BLOSSOMS’</a:t>
            </a:r>
            <a:endParaRPr lang="en-US" sz="3600" b="1" dirty="0">
              <a:solidFill>
                <a:schemeClr val="bg1"/>
              </a:solidFill>
            </a:endParaRPr>
          </a:p>
        </p:txBody>
      </p:sp>
      <p:pic>
        <p:nvPicPr>
          <p:cNvPr id="14338" name="Picture 2" descr="https://upload.wikimedia.org/wikipedia/commons/2/2d/Robinia-pseudoacacia-12-V-2007-60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377563"/>
            <a:ext cx="3071347"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4.bp.blogspot.com/-13E8W_hK4TI/Tee2pq95ixI/AAAAAAAAAmM/kYile4tqkkk/s1600/black+locust+citrus+dri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295401"/>
            <a:ext cx="1676400" cy="267368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4.bp.blogspot.com/-xqipSn5xhh8/UYxHWRW33fI/AAAAAAAAEok/Tu-x44KEO50/s1600/fritt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5908" y="1447800"/>
            <a:ext cx="2751667"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Deep fried Black Locust Blosso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128164"/>
            <a:ext cx="3127375" cy="2193713"/>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Glow Foods: Black Locust Blossom, Radicchio + Watercress Sal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070001"/>
            <a:ext cx="2057400" cy="2138792"/>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Chilled Black Locust Flower Soup | Hunger and Thir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4419153"/>
            <a:ext cx="2071316" cy="161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641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sz="4000" b="1" u="sng" dirty="0" smtClean="0">
                <a:solidFill>
                  <a:srgbClr val="FFFF00"/>
                </a:solidFill>
              </a:rPr>
              <a:t>HONEY LOCUST PODS</a:t>
            </a:r>
            <a:r>
              <a:rPr lang="en-US" sz="3600" b="1" u="sng" dirty="0" smtClean="0">
                <a:solidFill>
                  <a:srgbClr val="FFFF00"/>
                </a:solidFill>
              </a:rPr>
              <a:t/>
            </a:r>
            <a:br>
              <a:rPr lang="en-US" sz="3600" b="1" u="sng" dirty="0" smtClean="0">
                <a:solidFill>
                  <a:srgbClr val="FFFF00"/>
                </a:solidFill>
              </a:rPr>
            </a:br>
            <a:r>
              <a:rPr lang="en-US" sz="1200" b="1" u="sng" dirty="0" smtClean="0">
                <a:solidFill>
                  <a:schemeClr val="accent3">
                    <a:lumMod val="75000"/>
                  </a:schemeClr>
                </a:solidFill>
              </a:rPr>
              <a:t>l</a:t>
            </a:r>
            <a:r>
              <a:rPr lang="en-US" sz="3600" b="1" u="sng" dirty="0" smtClean="0">
                <a:solidFill>
                  <a:srgbClr val="FFFF00"/>
                </a:solidFill>
              </a:rPr>
              <a:t/>
            </a:r>
            <a:br>
              <a:rPr lang="en-US" sz="3600" b="1" u="sng" dirty="0" smtClean="0">
                <a:solidFill>
                  <a:srgbClr val="FFFF00"/>
                </a:solidFill>
              </a:rPr>
            </a:br>
            <a:r>
              <a:rPr lang="en-US" sz="3600" b="1" i="1" dirty="0" smtClean="0">
                <a:solidFill>
                  <a:schemeClr val="bg1"/>
                </a:solidFill>
              </a:rPr>
              <a:t>think “peas &amp; carobs”</a:t>
            </a:r>
            <a:endParaRPr lang="en-US" sz="3600" b="1" i="1" dirty="0">
              <a:solidFill>
                <a:schemeClr val="bg1"/>
              </a:solidFill>
            </a:endParaRPr>
          </a:p>
        </p:txBody>
      </p:sp>
      <p:pic>
        <p:nvPicPr>
          <p:cNvPr id="15364" name="Picture 4" descr="http://d1lb9g723a1m89.cloudfront.net/wp-content/uploads/2017/01/carob-end-pic-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080" y="1905001"/>
            <a:ext cx="2444897"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3.bp.blogspot.com/-J_sb9tgipsA/ViJpXcVLQAI/AAAAAAAATUU/KhEr25PEkU4/s320/20151005_1425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05000"/>
            <a:ext cx="2759765" cy="1552368"/>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s://media1.britannica.com/eb-media/62/10962-004-23CDAED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1889518"/>
            <a:ext cx="1912687" cy="2758682"/>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Carob - Recipes Wi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876800"/>
            <a:ext cx="2105025" cy="12981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4.bp.blogspot.com/-7043cnWqleo/ViJqQ3EfULI/AAAAAAAATU8/f34AlSZqrsw/s320/20151016_16312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3499" y="3780527"/>
            <a:ext cx="1346835" cy="23943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ost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6871" y="4876800"/>
            <a:ext cx="990600" cy="13202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recipes, &quot;honey locust&quot;&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9127" y="4276142"/>
            <a:ext cx="2590801" cy="189775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quot;honey locust&quot; green beans&quo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2365" y="3702554"/>
            <a:ext cx="1476375" cy="98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065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29600" cy="762000"/>
          </a:xfrm>
        </p:spPr>
        <p:txBody>
          <a:bodyPr>
            <a:normAutofit/>
          </a:bodyPr>
          <a:lstStyle/>
          <a:p>
            <a:r>
              <a:rPr lang="en-US" sz="3600" b="1" u="sng" smtClean="0">
                <a:solidFill>
                  <a:srgbClr val="FFFF00"/>
                </a:solidFill>
              </a:rPr>
              <a:t>SPRUCE,  FUR &amp; </a:t>
            </a:r>
            <a:r>
              <a:rPr lang="en-US" sz="3600" b="1" u="sng" dirty="0" smtClean="0">
                <a:solidFill>
                  <a:srgbClr val="FFFF00"/>
                </a:solidFill>
              </a:rPr>
              <a:t>HEMLOCK TIPS </a:t>
            </a:r>
            <a:endParaRPr lang="en-US" sz="3600" b="1" u="sng" dirty="0">
              <a:solidFill>
                <a:srgbClr val="FFFF00"/>
              </a:solidFill>
            </a:endParaRPr>
          </a:p>
        </p:txBody>
      </p:sp>
      <p:pic>
        <p:nvPicPr>
          <p:cNvPr id="3074" name="Picture 2" descr="https://upload.wikimedia.org/wikipedia/commons/6/6c/Fichtentri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47598"/>
            <a:ext cx="3048000" cy="21436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il-Free Pesto with Spruce Tips and Basil, Ve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57685"/>
            <a:ext cx="3429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parating Spruce Ti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944731"/>
            <a:ext cx="1600200" cy="23036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ild Rice Pilaf with Lemony Spruce Tips and Pine Nu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300" y="3944730"/>
            <a:ext cx="3086100" cy="222747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ickled spruce tips with lemon and bay lea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532" y="3746143"/>
            <a:ext cx="1730117" cy="254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230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2999"/>
          </a:xfrm>
        </p:spPr>
        <p:txBody>
          <a:bodyPr>
            <a:noAutofit/>
          </a:bodyPr>
          <a:lstStyle/>
          <a:p>
            <a:r>
              <a:rPr lang="en-US" sz="800" b="1" i="1" dirty="0" smtClean="0">
                <a:solidFill>
                  <a:schemeClr val="accent3">
                    <a:lumMod val="75000"/>
                  </a:schemeClr>
                </a:solidFill>
                <a:latin typeface="Playfair Display"/>
              </a:rPr>
              <a:t>0</a:t>
            </a:r>
            <a:r>
              <a:rPr lang="en-US" sz="2800" b="1" i="1" dirty="0" smtClean="0">
                <a:solidFill>
                  <a:schemeClr val="accent3">
                    <a:lumMod val="75000"/>
                  </a:schemeClr>
                </a:solidFill>
                <a:latin typeface="Playfair Display"/>
              </a:rPr>
              <a:t/>
            </a:r>
            <a:br>
              <a:rPr lang="en-US" sz="2800" b="1" i="1" dirty="0" smtClean="0">
                <a:solidFill>
                  <a:schemeClr val="accent3">
                    <a:lumMod val="75000"/>
                  </a:schemeClr>
                </a:solidFill>
                <a:latin typeface="Playfair Display"/>
              </a:rPr>
            </a:br>
            <a:r>
              <a:rPr lang="en-US" sz="3200" b="1" i="1" dirty="0" smtClean="0">
                <a:solidFill>
                  <a:srgbClr val="FFFF00"/>
                </a:solidFill>
                <a:latin typeface="Playfair Display"/>
              </a:rPr>
              <a:t>Going </a:t>
            </a:r>
            <a:r>
              <a:rPr lang="en-US" sz="3200" b="1" i="1" dirty="0">
                <a:solidFill>
                  <a:srgbClr val="FFFF00"/>
                </a:solidFill>
                <a:latin typeface="Playfair Display"/>
              </a:rPr>
              <a:t>W</a:t>
            </a:r>
            <a:r>
              <a:rPr lang="en-US" sz="3200" b="1" i="1" dirty="0" smtClean="0">
                <a:solidFill>
                  <a:srgbClr val="FFFF00"/>
                </a:solidFill>
                <a:latin typeface="Playfair Display"/>
              </a:rPr>
              <a:t>ild </a:t>
            </a:r>
            <a:r>
              <a:rPr lang="en-US" sz="3200" b="1" dirty="0" smtClean="0">
                <a:solidFill>
                  <a:srgbClr val="FFFF00"/>
                </a:solidFill>
                <a:latin typeface="Playfair Display"/>
              </a:rPr>
              <a:t>@ Farmers Markets </a:t>
            </a:r>
            <a:r>
              <a:rPr lang="en-US" sz="3200" b="1" dirty="0">
                <a:solidFill>
                  <a:srgbClr val="FFFF00"/>
                </a:solidFill>
                <a:latin typeface="Playfair Display"/>
              </a:rPr>
              <a:t>&amp;</a:t>
            </a:r>
            <a:r>
              <a:rPr lang="en-US" sz="3200" b="1" dirty="0" smtClean="0">
                <a:solidFill>
                  <a:srgbClr val="FFFF00"/>
                </a:solidFill>
                <a:latin typeface="Playfair Display"/>
              </a:rPr>
              <a:t> Stores! </a:t>
            </a:r>
            <a:endParaRPr lang="en-US" sz="3200" b="1" dirty="0">
              <a:solidFill>
                <a:srgbClr val="FFFF00"/>
              </a:solidFill>
              <a:latin typeface="Playfair Display"/>
            </a:endParaRPr>
          </a:p>
        </p:txBody>
      </p:sp>
      <p:pic>
        <p:nvPicPr>
          <p:cNvPr id="4098" name="Picture 2" descr="https://italyonmymind.files.wordpress.com/2015/09/img_8377.jpg?w=660&amp;h=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3765888" cy="232363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aforkknifeandspoon.files.wordpress.com/2010/04/ramps-at-market.jpg?w=500&amp;h=3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1219200"/>
            <a:ext cx="3630958" cy="243746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1.bp.blogspot.com/-BC8XZy8ldo8/Ul8KzruIG7I/AAAAAAAAC6w/wUBquteHNPY/s1600/IMG-20131016-008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8" y="3810001"/>
            <a:ext cx="3765888" cy="2432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544" y="3810000"/>
            <a:ext cx="3505200"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553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32974"/>
          </a:xfrm>
        </p:spPr>
        <p:txBody>
          <a:bodyPr>
            <a:normAutofit/>
          </a:bodyPr>
          <a:lstStyle/>
          <a:p>
            <a:r>
              <a:rPr lang="en-US" sz="3600" b="1" u="sng" dirty="0" smtClean="0">
                <a:solidFill>
                  <a:srgbClr val="FFFF00"/>
                </a:solidFill>
              </a:rPr>
              <a:t>A CHAMELEON CACOPHONY </a:t>
            </a:r>
            <a:r>
              <a:rPr lang="en-US" sz="3600" b="1" dirty="0" smtClean="0">
                <a:solidFill>
                  <a:srgbClr val="FFFF00"/>
                </a:solidFill>
              </a:rPr>
              <a:t/>
            </a:r>
            <a:br>
              <a:rPr lang="en-US" sz="3600" b="1" dirty="0" smtClean="0">
                <a:solidFill>
                  <a:srgbClr val="FFFF00"/>
                </a:solidFill>
              </a:rPr>
            </a:br>
            <a:r>
              <a:rPr lang="en-US" sz="1200" b="1" dirty="0" smtClean="0">
                <a:solidFill>
                  <a:schemeClr val="accent3">
                    <a:lumMod val="75000"/>
                  </a:schemeClr>
                </a:solidFill>
              </a:rPr>
              <a:t>l</a:t>
            </a:r>
            <a:r>
              <a:rPr lang="en-US" sz="3600" b="1" dirty="0" smtClean="0">
                <a:solidFill>
                  <a:srgbClr val="FFFF00"/>
                </a:solidFill>
              </a:rPr>
              <a:t/>
            </a:r>
            <a:br>
              <a:rPr lang="en-US" sz="3600" b="1" dirty="0" smtClean="0">
                <a:solidFill>
                  <a:srgbClr val="FFFF00"/>
                </a:solidFill>
              </a:rPr>
            </a:br>
            <a:r>
              <a:rPr lang="en-US" sz="2800" b="1" i="1" dirty="0" smtClean="0">
                <a:solidFill>
                  <a:schemeClr val="bg1"/>
                </a:solidFill>
              </a:rPr>
              <a:t>ginger - mint - cilantro  </a:t>
            </a:r>
            <a:r>
              <a:rPr lang="en-US" sz="2800" b="1" i="1" dirty="0" err="1" smtClean="0">
                <a:solidFill>
                  <a:schemeClr val="bg1"/>
                </a:solidFill>
              </a:rPr>
              <a:t>flavour</a:t>
            </a:r>
            <a:endParaRPr lang="en-US" sz="2800" b="1" i="1" dirty="0">
              <a:solidFill>
                <a:schemeClr val="bg1"/>
              </a:solidFill>
            </a:endParaRPr>
          </a:p>
        </p:txBody>
      </p:sp>
      <p:pic>
        <p:nvPicPr>
          <p:cNvPr id="5122" name="Picture 2" descr="https://upload.wikimedia.org/wikipedia/commons/thumb/5/54/Houttuynia_cordata_2.JPG/800px-Houttuynia_cordata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752600"/>
            <a:ext cx="1541669" cy="231250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uttuynia cordata Sa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440" y="4161112"/>
            <a:ext cx="3105599" cy="206869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uttuynia Cordata Leaf Sal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61574"/>
            <a:ext cx="3081130" cy="225436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upload.wikimedia.org/wikipedia/commons/thumb/1/10/Houttuynia_cordata_'Chameleon'_J1.jpg/1920px-Houttuynia_cordata_'Chameleon'_J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0527" y="4343400"/>
            <a:ext cx="2887644" cy="189501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outtuynia cordat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4349" y="1752600"/>
            <a:ext cx="2265437"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115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normAutofit fontScale="90000"/>
          </a:bodyPr>
          <a:lstStyle/>
          <a:p>
            <a:r>
              <a:rPr lang="en-US" sz="4000" b="1" u="sng" dirty="0" smtClean="0">
                <a:solidFill>
                  <a:srgbClr val="FFFF00"/>
                </a:solidFill>
              </a:rPr>
              <a:t/>
            </a:r>
            <a:br>
              <a:rPr lang="en-US" sz="4000" b="1" u="sng" dirty="0" smtClean="0">
                <a:solidFill>
                  <a:srgbClr val="FFFF00"/>
                </a:solidFill>
              </a:rPr>
            </a:br>
            <a:r>
              <a:rPr lang="en-US" sz="4000" b="1" u="sng" dirty="0" smtClean="0">
                <a:solidFill>
                  <a:srgbClr val="FFFF00"/>
                </a:solidFill>
              </a:rPr>
              <a:t>BLACK NIGHTSHADE</a:t>
            </a:r>
            <a:r>
              <a:rPr lang="en-US" sz="4000" b="1" dirty="0" smtClean="0">
                <a:solidFill>
                  <a:srgbClr val="FFFF00"/>
                </a:solidFill>
              </a:rPr>
              <a:t/>
            </a:r>
            <a:br>
              <a:rPr lang="en-US" sz="4000" b="1" dirty="0" smtClean="0">
                <a:solidFill>
                  <a:srgbClr val="FFFF00"/>
                </a:solidFill>
              </a:rPr>
            </a:br>
            <a:r>
              <a:rPr lang="en-US" sz="1200" b="1" dirty="0">
                <a:solidFill>
                  <a:schemeClr val="accent3">
                    <a:lumMod val="75000"/>
                  </a:schemeClr>
                </a:solidFill>
              </a:rPr>
              <a:t>l</a:t>
            </a:r>
            <a:r>
              <a:rPr lang="en-US" sz="3600" b="1" dirty="0" smtClean="0">
                <a:solidFill>
                  <a:srgbClr val="FFFF00"/>
                </a:solidFill>
              </a:rPr>
              <a:t/>
            </a:r>
            <a:br>
              <a:rPr lang="en-US" sz="3600" b="1" dirty="0" smtClean="0">
                <a:solidFill>
                  <a:srgbClr val="FFFF00"/>
                </a:solidFill>
              </a:rPr>
            </a:br>
            <a:r>
              <a:rPr lang="en-US" sz="3600" b="1" i="1" dirty="0" smtClean="0">
                <a:solidFill>
                  <a:schemeClr val="bg1"/>
                </a:solidFill>
              </a:rPr>
              <a:t>bridging the blueberry-tomato divide</a:t>
            </a:r>
            <a:endParaRPr lang="en-US" sz="3600" b="1" i="1" dirty="0">
              <a:solidFill>
                <a:schemeClr val="bg1"/>
              </a:solidFill>
            </a:endParaRPr>
          </a:p>
        </p:txBody>
      </p:sp>
      <p:pic>
        <p:nvPicPr>
          <p:cNvPr id="8194" name="Picture 2" descr="https://upload.wikimedia.org/wikipedia/commons/8/83/Solanum_nigrum_fruit_bla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390" y="1695365"/>
            <a:ext cx="2205209" cy="142748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upload.wikimedia.org/wikipedia/commons/0/01/Solanum_nigrum_leafs_flowers_frui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331" y="3339772"/>
            <a:ext cx="1909592" cy="143092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vitalveda.com.au/wp-content/uploads/2019/01/Kakamachi-berries-280grams-1080x8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751937"/>
            <a:ext cx="3503212" cy="246156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Seasonal Wild Food Salad (Fall) - Quail Eggs preserved in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1699814"/>
            <a:ext cx="1073127" cy="142303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s://2.bp.blogspot.com/-amDnJztkcmI/XHz4TnwOSmI/AAAAAAAABXQ/J-oJPtUHUoAT7PLC-pITL6kIp-QIQ4P-wCLcBGAs/s1600/IMG_25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391" y="4953000"/>
            <a:ext cx="1872532" cy="124757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s://2.bp.blogspot.com/-8FfvcyJLtEI/WHoryWpQEzI/AAAAAAABGYo/cOqq93ZQN7Ij3blwzypShS7e-hCyQtEUwCLcB/s640/umsob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4868524"/>
            <a:ext cx="2362200" cy="1317665"/>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Black nightshade pork green chile over a tamale, y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4572000"/>
            <a:ext cx="2931337" cy="1614190"/>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http://urbanoutdoorskills.com/images/breakfast2.jpg?crc=40946016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7990" y="3339772"/>
            <a:ext cx="1282746" cy="128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391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1143001"/>
          </a:xfrm>
        </p:spPr>
        <p:txBody>
          <a:bodyPr>
            <a:normAutofit fontScale="90000"/>
          </a:bodyPr>
          <a:lstStyle/>
          <a:p>
            <a:pPr marR="0" lvl="0">
              <a:spcBef>
                <a:spcPts val="0"/>
              </a:spcBef>
              <a:spcAft>
                <a:spcPts val="0"/>
              </a:spcAft>
            </a:pPr>
            <a:r>
              <a:rPr lang="en-US" sz="4000" b="1" dirty="0" smtClean="0">
                <a:solidFill>
                  <a:srgbClr val="FFFF00"/>
                </a:solidFill>
                <a:ea typeface="Calibri"/>
                <a:cs typeface="Times New Roman"/>
              </a:rPr>
              <a:t/>
            </a:r>
            <a:br>
              <a:rPr lang="en-US" sz="4000" b="1" dirty="0" smtClean="0">
                <a:solidFill>
                  <a:srgbClr val="FFFF00"/>
                </a:solidFill>
                <a:ea typeface="Calibri"/>
                <a:cs typeface="Times New Roman"/>
              </a:rPr>
            </a:br>
            <a:r>
              <a:rPr lang="en-US" sz="4000" b="1" u="sng" dirty="0" smtClean="0">
                <a:solidFill>
                  <a:srgbClr val="FFFF00"/>
                </a:solidFill>
                <a:ea typeface="Calibri"/>
                <a:cs typeface="Times New Roman"/>
              </a:rPr>
              <a:t>EXOTIC INVASIVES</a:t>
            </a:r>
            <a:br>
              <a:rPr lang="en-US" sz="4000" b="1" u="sng" dirty="0" smtClean="0">
                <a:solidFill>
                  <a:srgbClr val="FFFF00"/>
                </a:solidFill>
                <a:ea typeface="Calibri"/>
                <a:cs typeface="Times New Roman"/>
              </a:rPr>
            </a:br>
            <a:r>
              <a:rPr lang="en-US" sz="1600" b="1" u="sng" dirty="0" smtClean="0">
                <a:solidFill>
                  <a:schemeClr val="accent3">
                    <a:lumMod val="75000"/>
                  </a:schemeClr>
                </a:solidFill>
                <a:ea typeface="Calibri"/>
                <a:cs typeface="Times New Roman"/>
              </a:rPr>
              <a:t>l</a:t>
            </a:r>
            <a:r>
              <a:rPr lang="en-US" sz="4000" b="1" dirty="0" smtClean="0">
                <a:solidFill>
                  <a:srgbClr val="FFFF00"/>
                </a:solidFill>
                <a:ea typeface="Calibri"/>
                <a:cs typeface="Times New Roman"/>
              </a:rPr>
              <a:t/>
            </a:r>
            <a:br>
              <a:rPr lang="en-US" sz="4000" b="1" dirty="0" smtClean="0">
                <a:solidFill>
                  <a:srgbClr val="FFFF00"/>
                </a:solidFill>
                <a:ea typeface="Calibri"/>
                <a:cs typeface="Times New Roman"/>
              </a:rPr>
            </a:br>
            <a:r>
              <a:rPr lang="en-US" sz="1200" i="1" dirty="0" err="1" smtClean="0">
                <a:solidFill>
                  <a:schemeClr val="accent3">
                    <a:lumMod val="75000"/>
                  </a:schemeClr>
                </a:solidFill>
                <a:ea typeface="Calibri"/>
                <a:cs typeface="Times New Roman"/>
              </a:rPr>
              <a:t>l</a:t>
            </a:r>
            <a:r>
              <a:rPr lang="en-US" sz="3300" b="1" i="1" dirty="0" err="1" smtClean="0">
                <a:solidFill>
                  <a:schemeClr val="bg1"/>
                </a:solidFill>
                <a:ea typeface="Calibri"/>
                <a:cs typeface="Times New Roman"/>
              </a:rPr>
              <a:t>PAPER</a:t>
            </a:r>
            <a:r>
              <a:rPr lang="en-US" sz="3300" b="1" i="1" dirty="0" smtClean="0">
                <a:solidFill>
                  <a:schemeClr val="bg1"/>
                </a:solidFill>
                <a:ea typeface="Calibri"/>
                <a:cs typeface="Times New Roman"/>
              </a:rPr>
              <a:t> MULBERRY    &amp;     ASIAN LEMON</a:t>
            </a:r>
            <a:r>
              <a:rPr lang="en-US" sz="3300" b="1" dirty="0">
                <a:solidFill>
                  <a:schemeClr val="bg1"/>
                </a:solidFill>
                <a:ea typeface="Calibri"/>
                <a:cs typeface="Times New Roman"/>
              </a:rPr>
              <a:t/>
            </a:r>
            <a:br>
              <a:rPr lang="en-US" sz="3300" b="1" dirty="0">
                <a:solidFill>
                  <a:schemeClr val="bg1"/>
                </a:solidFill>
                <a:ea typeface="Calibri"/>
                <a:cs typeface="Times New Roman"/>
              </a:rPr>
            </a:br>
            <a:endParaRPr lang="en-US" sz="3300" b="1" dirty="0">
              <a:solidFill>
                <a:schemeClr val="bg1"/>
              </a:solidFill>
            </a:endParaRPr>
          </a:p>
        </p:txBody>
      </p:sp>
      <p:pic>
        <p:nvPicPr>
          <p:cNvPr id="1028" name="Picture 4" descr="https://upload.wikimedia.org/wikipedia/commons/thumb/5/51/Broussonetia_papyrifera-fruits.jpg/1280px-Broussonetia_papyrifera-frui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739165"/>
            <a:ext cx="2812111" cy="21676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3/38/%D0%9F%D0%BB%D0%BE%D0%B4%D1%8B_%D0%BF%D0%BE%D0%BD%D1%86%D0%B8%D1%80%D1%83%D1%81%D0%B0_%D1%82%D1%80%D1%91%D1%85%D0%BB%D0%B8%D1%81%D1%82%D0%BE%D1%87%D0%BA%D0%BE%D0%B2%D0%BE%D0%B3%D0%BE.JPG/1920px-%D0%9F%D0%BB%D0%BE%D0%B4%D1%8B_%D0%BF%D0%BE%D0%BD%D1%86%D0%B8%D1%80%D1%83%D1%81%D0%B0_%D1%82%D1%80%D1%91%D1%85%D0%BB%D0%B8%D1%81%D1%82%D0%BE%D1%87%D0%BA%D0%BE%D0%B2%D0%BE%D0%B3%D0%B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742478"/>
            <a:ext cx="3048001" cy="20272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phillyorchards.org/wp-content/uploads/2018/10/trifoliate-orang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181670"/>
            <a:ext cx="2590800" cy="19154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paper mulberry tree bark&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7297" y="4181670"/>
            <a:ext cx="2571304" cy="199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518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1"/>
            <a:ext cx="8229600" cy="990600"/>
          </a:xfrm>
        </p:spPr>
        <p:txBody>
          <a:bodyPr>
            <a:normAutofit/>
          </a:bodyPr>
          <a:lstStyle/>
          <a:p>
            <a:r>
              <a:rPr lang="en-US" sz="3600" b="1" u="sng" dirty="0" smtClean="0">
                <a:solidFill>
                  <a:srgbClr val="FFFF00"/>
                </a:solidFill>
              </a:rPr>
              <a:t>MARVELOUS MULBERRIES</a:t>
            </a:r>
            <a:r>
              <a:rPr lang="en-US" sz="3600" b="1" dirty="0" smtClean="0">
                <a:solidFill>
                  <a:srgbClr val="FFFF00"/>
                </a:solidFill>
              </a:rPr>
              <a:t>!</a:t>
            </a:r>
            <a:endParaRPr lang="en-US" sz="3600" b="1" dirty="0">
              <a:solidFill>
                <a:srgbClr val="FFFF00"/>
              </a:solidFill>
            </a:endParaRPr>
          </a:p>
        </p:txBody>
      </p:sp>
      <p:pic>
        <p:nvPicPr>
          <p:cNvPr id="13314" name="Picture 2" descr="https://upload.wikimedia.org/wikipedia/commons/thumb/2/29/Morus_alba_fruits.jpg/1280px-Morus_alba_frui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86" y="1376901"/>
            <a:ext cx="3013289" cy="234553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opimedia.azureedge.net/-/media/Images/MEN/Editorial/Blogs/Real-Food/Foraging-Mulberries-and-a-Recipe-for-Mulberry-Chutney/chutney-use-jpg.jpg?h=550&amp;w=509&amp;la=en&amp;hash=A7F77C76770683C0FC893698A15D1A0C3A5508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5226" y="1355767"/>
            <a:ext cx="2209800" cy="23878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www.moruslondinium.org/img/recipe_cak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094551"/>
            <a:ext cx="3276600" cy="2182779"/>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www.moruslondinium.org/img/recipe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4141079"/>
            <a:ext cx="3033743" cy="2157454"/>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3.bp.blogspot.com/-5atpSVsjC0I/T-ESrZYDWbI/AAAAAAAABgc/i7PIDmpXqrU/s640/mulberry+ja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937" y="1288867"/>
            <a:ext cx="1677064" cy="240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758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990599"/>
          </a:xfrm>
        </p:spPr>
        <p:txBody>
          <a:bodyPr>
            <a:normAutofit fontScale="90000"/>
          </a:bodyPr>
          <a:lstStyle/>
          <a:p>
            <a:r>
              <a:rPr lang="en-US" sz="4000" b="1" u="sng" dirty="0" smtClean="0">
                <a:solidFill>
                  <a:srgbClr val="FFFF00"/>
                </a:solidFill>
              </a:rPr>
              <a:t>ROSE OF SHARON  </a:t>
            </a:r>
            <a:r>
              <a:rPr lang="en-US" sz="1100" b="1" u="sng" dirty="0" smtClean="0">
                <a:solidFill>
                  <a:srgbClr val="FFFF00"/>
                </a:solidFill>
              </a:rPr>
              <a:t/>
            </a:r>
            <a:br>
              <a:rPr lang="en-US" sz="1100" b="1" u="sng" dirty="0" smtClean="0">
                <a:solidFill>
                  <a:srgbClr val="FFFF00"/>
                </a:solidFill>
              </a:rPr>
            </a:br>
            <a:r>
              <a:rPr lang="en-US" sz="1100" b="1" u="sng" dirty="0" smtClean="0">
                <a:solidFill>
                  <a:srgbClr val="FFFF00"/>
                </a:solidFill>
              </a:rPr>
              <a:t/>
            </a:r>
            <a:br>
              <a:rPr lang="en-US" sz="1100" b="1" u="sng" dirty="0" smtClean="0">
                <a:solidFill>
                  <a:srgbClr val="FFFF00"/>
                </a:solidFill>
              </a:rPr>
            </a:br>
            <a:r>
              <a:rPr lang="en-US" sz="3600" b="1" i="1" dirty="0" smtClean="0">
                <a:solidFill>
                  <a:schemeClr val="bg1"/>
                </a:solidFill>
              </a:rPr>
              <a:t>put some ‘romance’ in your recipes! </a:t>
            </a:r>
            <a:endParaRPr lang="en-US" sz="3600" b="1" i="1" dirty="0">
              <a:solidFill>
                <a:schemeClr val="bg1"/>
              </a:solidFill>
            </a:endParaRPr>
          </a:p>
        </p:txBody>
      </p:sp>
      <p:pic>
        <p:nvPicPr>
          <p:cNvPr id="2052" name="Picture 4" descr="https://upload.wikimedia.org/wikipedia/commons/thumb/6/6d/Hibiskus-Knospe_kurz_vor_der_Bl%C3%BCte.jpg/800px-Hibiskus-Knospe_kurz_vor_der_Bl%C3%BC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74174"/>
            <a:ext cx="1682116" cy="23822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0-BLUE-BIRD-ROSE-OF-SHARON-HIBISCUS-Syriacus-Flower-Tree-Bush-Seeds-Comb-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43400"/>
            <a:ext cx="2630976" cy="20982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greenpromisegrows.com/wp-content/uploads/2017/07/stuffed-blossom.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1840617"/>
            <a:ext cx="2917825" cy="2207260"/>
          </a:xfrm>
          <a:prstGeom prst="rect">
            <a:avLst/>
          </a:prstGeom>
          <a:noFill/>
          <a:ln>
            <a:noFill/>
          </a:ln>
        </p:spPr>
      </p:pic>
      <p:pic>
        <p:nvPicPr>
          <p:cNvPr id="2064" name="Picture 16" descr="Rose of Sharon buds chopped thin make excellent decoration on cake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267200"/>
            <a:ext cx="2732723" cy="217440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ose of Sharon makes colorful, nutritious and yummy sal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9790" y="1840617"/>
            <a:ext cx="2727010" cy="212178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Bone Broth with Rose of Sharon added to broth. Rose of Sharon also is a thicken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8361" y="4263828"/>
            <a:ext cx="2528439" cy="21777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http://osu-wams-blogs-uploads.s3.amazonaws.com/blogs.dir/1653/files/2016/02/Pink-valentine-hearts-clip-art.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0" y="532646"/>
            <a:ext cx="603250" cy="542290"/>
          </a:xfrm>
          <a:prstGeom prst="rect">
            <a:avLst/>
          </a:prstGeom>
          <a:noFill/>
          <a:ln>
            <a:noFill/>
          </a:ln>
        </p:spPr>
      </p:pic>
      <p:pic>
        <p:nvPicPr>
          <p:cNvPr id="22" name="Picture 21" descr="http://osu-wams-blogs-uploads.s3.amazonaws.com/blogs.dir/1653/files/2016/02/Pink-valentine-hearts-clip-art.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3200" y="533400"/>
            <a:ext cx="603250" cy="542290"/>
          </a:xfrm>
          <a:prstGeom prst="rect">
            <a:avLst/>
          </a:prstGeom>
          <a:noFill/>
          <a:ln>
            <a:noFill/>
          </a:ln>
        </p:spPr>
      </p:pic>
    </p:spTree>
    <p:extLst>
      <p:ext uri="{BB962C8B-B14F-4D97-AF65-F5344CB8AC3E}">
        <p14:creationId xmlns:p14="http://schemas.microsoft.com/office/powerpoint/2010/main" val="1195716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FFFF00"/>
                </a:solidFill>
              </a:rPr>
              <a:t/>
            </a:r>
            <a:br>
              <a:rPr lang="en-US" sz="3200" b="1" dirty="0" smtClean="0">
                <a:solidFill>
                  <a:srgbClr val="FFFF00"/>
                </a:solidFill>
              </a:rPr>
            </a:br>
            <a:r>
              <a:rPr lang="en-US" sz="3600" b="1" i="1" u="sng" dirty="0" smtClean="0">
                <a:solidFill>
                  <a:schemeClr val="bg1"/>
                </a:solidFill>
              </a:rPr>
              <a:t>THANK YOU</a:t>
            </a:r>
            <a:r>
              <a:rPr lang="en-US" sz="3600" b="1" i="1" dirty="0" smtClean="0">
                <a:solidFill>
                  <a:schemeClr val="bg1"/>
                </a:solidFill>
              </a:rPr>
              <a:t> </a:t>
            </a:r>
            <a:r>
              <a:rPr lang="en-US" sz="3600" b="1" i="1" dirty="0" smtClean="0">
                <a:solidFill>
                  <a:srgbClr val="FFFF00"/>
                </a:solidFill>
              </a:rPr>
              <a:t>FOR WATCHING!</a:t>
            </a:r>
            <a:br>
              <a:rPr lang="en-US" sz="3600" b="1" i="1" dirty="0" smtClean="0">
                <a:solidFill>
                  <a:srgbClr val="FFFF00"/>
                </a:solidFill>
              </a:rPr>
            </a:br>
            <a:r>
              <a:rPr lang="en-US" sz="3200" b="1" dirty="0" smtClean="0">
                <a:solidFill>
                  <a:srgbClr val="FF9900"/>
                </a:solidFill>
              </a:rPr>
              <a:t>Lynn </a:t>
            </a:r>
            <a:r>
              <a:rPr lang="en-US" sz="3200" b="1" dirty="0">
                <a:solidFill>
                  <a:srgbClr val="FF9900"/>
                </a:solidFill>
              </a:rPr>
              <a:t>Landes, Founder</a:t>
            </a:r>
            <a:r>
              <a:rPr lang="en-US" sz="3200" b="1" dirty="0">
                <a:solidFill>
                  <a:srgbClr val="F4AAF0"/>
                </a:solidFill>
              </a:rPr>
              <a:t/>
            </a:r>
            <a:br>
              <a:rPr lang="en-US" sz="3200" b="1" dirty="0">
                <a:solidFill>
                  <a:srgbClr val="F4AAF0"/>
                </a:solidFill>
              </a:rPr>
            </a:br>
            <a:endParaRPr lang="en-US" sz="3200" dirty="0">
              <a:solidFill>
                <a:srgbClr val="F4AAF0"/>
              </a:solidFill>
            </a:endParaRPr>
          </a:p>
        </p:txBody>
      </p:sp>
      <p:sp>
        <p:nvSpPr>
          <p:cNvPr id="3" name="Content Placeholder 2"/>
          <p:cNvSpPr>
            <a:spLocks noGrp="1"/>
          </p:cNvSpPr>
          <p:nvPr>
            <p:ph idx="1"/>
          </p:nvPr>
        </p:nvSpPr>
        <p:spPr>
          <a:xfrm>
            <a:off x="457200" y="1600201"/>
            <a:ext cx="8229600" cy="5105399"/>
          </a:xfrm>
        </p:spPr>
        <p:txBody>
          <a:bodyPr>
            <a:normAutofit fontScale="92500" lnSpcReduction="10000"/>
          </a:bodyPr>
          <a:lstStyle/>
          <a:p>
            <a:endParaRPr lang="en-US" dirty="0" smtClean="0"/>
          </a:p>
          <a:p>
            <a:endParaRPr lang="en-US" dirty="0"/>
          </a:p>
          <a:p>
            <a:endParaRPr lang="en-US" dirty="0" smtClean="0"/>
          </a:p>
          <a:p>
            <a:pPr marL="0" indent="0">
              <a:buNone/>
            </a:pPr>
            <a:endParaRPr lang="en-US" dirty="0"/>
          </a:p>
          <a:p>
            <a:pPr marL="0" indent="0">
              <a:buNone/>
            </a:pPr>
            <a:endParaRPr lang="en-US" dirty="0" smtClean="0"/>
          </a:p>
          <a:p>
            <a:endParaRPr lang="en-US" dirty="0" smtClean="0"/>
          </a:p>
          <a:p>
            <a:pPr marL="0" indent="0" algn="ctr">
              <a:buNone/>
            </a:pPr>
            <a:r>
              <a:rPr lang="en-US" sz="800" dirty="0" smtClean="0"/>
              <a:t>l</a:t>
            </a:r>
            <a:r>
              <a:rPr lang="en-US" dirty="0" smtClean="0"/>
              <a:t/>
            </a:r>
            <a:br>
              <a:rPr lang="en-US" dirty="0" smtClean="0"/>
            </a:br>
            <a:r>
              <a:rPr lang="en-US" sz="1000" dirty="0" err="1" smtClean="0">
                <a:solidFill>
                  <a:schemeClr val="accent3">
                    <a:lumMod val="75000"/>
                  </a:schemeClr>
                </a:solidFill>
              </a:rPr>
              <a:t>ll</a:t>
            </a:r>
            <a:r>
              <a:rPr lang="en-US" dirty="0" smtClean="0"/>
              <a:t/>
            </a:r>
            <a:br>
              <a:rPr lang="en-US" dirty="0" smtClean="0"/>
            </a:br>
            <a:r>
              <a:rPr lang="en-US" dirty="0" smtClean="0"/>
              <a:t>                                   </a:t>
            </a:r>
            <a:r>
              <a:rPr lang="en-US" sz="1500" b="1" dirty="0" smtClean="0">
                <a:solidFill>
                  <a:schemeClr val="accent3">
                    <a:lumMod val="60000"/>
                    <a:lumOff val="40000"/>
                  </a:schemeClr>
                </a:solidFill>
              </a:rPr>
              <a:t>(Philadelphia Inquirer photo)</a:t>
            </a:r>
          </a:p>
          <a:p>
            <a:pPr marL="0" indent="0" algn="ctr">
              <a:buNone/>
            </a:pPr>
            <a:r>
              <a:rPr lang="en-US" sz="3600" b="1" dirty="0" smtClean="0">
                <a:solidFill>
                  <a:srgbClr val="FFFF00"/>
                </a:solidFill>
              </a:rPr>
              <a:t>Wild Foodies.org     </a:t>
            </a:r>
            <a:r>
              <a:rPr lang="en-US" sz="3600" b="1" smtClean="0">
                <a:solidFill>
                  <a:srgbClr val="FFFF00"/>
                </a:solidFill>
              </a:rPr>
              <a:t/>
            </a:r>
            <a:br>
              <a:rPr lang="en-US" sz="3600" b="1" smtClean="0">
                <a:solidFill>
                  <a:srgbClr val="FFFF00"/>
                </a:solidFill>
              </a:rPr>
            </a:br>
            <a:r>
              <a:rPr lang="en-US" sz="1100" b="1" dirty="0" smtClean="0">
                <a:solidFill>
                  <a:schemeClr val="accent3">
                    <a:lumMod val="75000"/>
                  </a:schemeClr>
                </a:solidFill>
              </a:rPr>
              <a:t/>
            </a:r>
            <a:br>
              <a:rPr lang="en-US" sz="1100" b="1" dirty="0" smtClean="0">
                <a:solidFill>
                  <a:schemeClr val="accent3">
                    <a:lumMod val="75000"/>
                  </a:schemeClr>
                </a:solidFill>
              </a:rPr>
            </a:br>
            <a:r>
              <a:rPr lang="en-US" b="1" dirty="0" smtClean="0">
                <a:solidFill>
                  <a:srgbClr val="FF9900"/>
                </a:solidFill>
              </a:rPr>
              <a:t>(4,800+ members)</a:t>
            </a:r>
            <a:endParaRPr lang="en-US" b="1" dirty="0">
              <a:solidFill>
                <a:srgbClr val="FF99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543" y="1524000"/>
            <a:ext cx="5410200" cy="346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87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981200"/>
          </a:xfrm>
        </p:spPr>
        <p:txBody>
          <a:bodyPr>
            <a:normAutofit/>
          </a:bodyPr>
          <a:lstStyle/>
          <a:p>
            <a:pPr algn="r"/>
            <a:r>
              <a:rPr lang="en-US" sz="4000" b="1" smtClean="0">
                <a:solidFill>
                  <a:srgbClr val="FFFF00"/>
                </a:solidFill>
                <a:latin typeface="Arial"/>
                <a:ea typeface="+mn-ea"/>
                <a:cs typeface="+mn-cs"/>
              </a:rPr>
              <a:t>WHY HARVEST </a:t>
            </a:r>
            <a:r>
              <a:rPr lang="en-US" sz="4000" b="1" dirty="0" smtClean="0">
                <a:solidFill>
                  <a:srgbClr val="FFFF00"/>
                </a:solidFill>
                <a:latin typeface="Arial"/>
                <a:ea typeface="+mn-ea"/>
                <a:cs typeface="+mn-cs"/>
              </a:rPr>
              <a:t>WILD </a:t>
            </a:r>
            <a:r>
              <a:rPr lang="en-US" sz="4000" b="1" dirty="0">
                <a:solidFill>
                  <a:srgbClr val="FFFF00"/>
                </a:solidFill>
                <a:latin typeface="Arial"/>
                <a:ea typeface="+mn-ea"/>
                <a:cs typeface="+mn-cs"/>
              </a:rPr>
              <a:t>FOODS</a:t>
            </a:r>
            <a:r>
              <a:rPr lang="en-US" sz="4000" b="1" dirty="0" smtClean="0">
                <a:solidFill>
                  <a:srgbClr val="FFFF00"/>
                </a:solidFill>
                <a:latin typeface="Arial"/>
                <a:ea typeface="+mn-ea"/>
                <a:cs typeface="+mn-cs"/>
              </a:rPr>
              <a:t>?</a:t>
            </a:r>
            <a:r>
              <a:rPr lang="en-US" sz="3100" b="1" dirty="0" smtClean="0">
                <a:solidFill>
                  <a:srgbClr val="FFFF00"/>
                </a:solidFill>
                <a:latin typeface="Arial"/>
                <a:ea typeface="+mn-ea"/>
                <a:cs typeface="+mn-cs"/>
              </a:rPr>
              <a:t/>
            </a:r>
            <a:br>
              <a:rPr lang="en-US" sz="3100" b="1" dirty="0" smtClean="0">
                <a:solidFill>
                  <a:srgbClr val="FFFF00"/>
                </a:solidFill>
                <a:latin typeface="Arial"/>
                <a:ea typeface="+mn-ea"/>
                <a:cs typeface="+mn-cs"/>
              </a:rPr>
            </a:br>
            <a:r>
              <a:rPr lang="en-US" sz="2200" b="1" dirty="0" smtClean="0">
                <a:solidFill>
                  <a:srgbClr val="FFFF00"/>
                </a:solidFill>
                <a:latin typeface="Arial"/>
                <a:ea typeface="+mn-ea"/>
                <a:cs typeface="+mn-cs"/>
              </a:rPr>
              <a:t/>
            </a:r>
            <a:br>
              <a:rPr lang="en-US" sz="2200" b="1" dirty="0" smtClean="0">
                <a:solidFill>
                  <a:srgbClr val="FFFF00"/>
                </a:solidFill>
                <a:latin typeface="Arial"/>
                <a:ea typeface="+mn-ea"/>
                <a:cs typeface="+mn-cs"/>
              </a:rPr>
            </a:br>
            <a:endParaRPr lang="en-US" dirty="0">
              <a:solidFill>
                <a:srgbClr val="FFFF00"/>
              </a:solidFill>
            </a:endParaRPr>
          </a:p>
        </p:txBody>
      </p:sp>
      <p:sp>
        <p:nvSpPr>
          <p:cNvPr id="3" name="Content Placeholder 2"/>
          <p:cNvSpPr>
            <a:spLocks noGrp="1"/>
          </p:cNvSpPr>
          <p:nvPr>
            <p:ph idx="1"/>
          </p:nvPr>
        </p:nvSpPr>
        <p:spPr>
          <a:xfrm>
            <a:off x="304800" y="1752600"/>
            <a:ext cx="8610600" cy="4800600"/>
          </a:xfrm>
        </p:spPr>
        <p:txBody>
          <a:bodyPr>
            <a:normAutofit/>
          </a:bodyPr>
          <a:lstStyle/>
          <a:p>
            <a:pPr>
              <a:spcBef>
                <a:spcPts val="0"/>
              </a:spcBef>
              <a:buFont typeface="Arial"/>
              <a:buChar char="•"/>
            </a:pPr>
            <a:endParaRPr lang="en-US" sz="1800" b="1" i="0" dirty="0" smtClean="0">
              <a:solidFill>
                <a:schemeClr val="bg1"/>
              </a:solidFill>
              <a:effectLst/>
              <a:latin typeface="Arial"/>
            </a:endParaRPr>
          </a:p>
          <a:p>
            <a:pPr>
              <a:spcBef>
                <a:spcPts val="0"/>
              </a:spcBef>
              <a:buFont typeface="Arial"/>
              <a:buChar char="•"/>
            </a:pPr>
            <a:r>
              <a:rPr lang="en-US" sz="1800" b="1" i="0" u="sng" dirty="0" smtClean="0">
                <a:solidFill>
                  <a:srgbClr val="FFFF00"/>
                </a:solidFill>
                <a:effectLst/>
                <a:latin typeface="Arial"/>
              </a:rPr>
              <a:t>Truly Sustainable</a:t>
            </a:r>
            <a:r>
              <a:rPr lang="en-US" sz="1800" b="1" i="0" dirty="0" smtClean="0">
                <a:solidFill>
                  <a:schemeClr val="bg1"/>
                </a:solidFill>
                <a:effectLst/>
                <a:latin typeface="Arial"/>
              </a:rPr>
              <a:t> </a:t>
            </a:r>
            <a:r>
              <a:rPr lang="en-US" sz="1800" b="0" i="0" dirty="0" smtClean="0">
                <a:solidFill>
                  <a:schemeClr val="bg1"/>
                </a:solidFill>
                <a:effectLst/>
                <a:latin typeface="Arial"/>
              </a:rPr>
              <a:t>– Wild foods can survive and multiply without human assistance, unlike crops that are hybridized, selectively bred, or genetically modified.</a:t>
            </a:r>
            <a:br>
              <a:rPr lang="en-US" sz="1800" b="0" i="0" dirty="0" smtClean="0">
                <a:solidFill>
                  <a:schemeClr val="bg1"/>
                </a:solidFill>
                <a:effectLst/>
                <a:latin typeface="Arial"/>
              </a:rPr>
            </a:br>
            <a:endParaRPr lang="en-US" sz="1800" b="0" i="0" dirty="0" smtClean="0">
              <a:solidFill>
                <a:schemeClr val="bg1"/>
              </a:solidFill>
              <a:effectLst/>
              <a:latin typeface="Arial"/>
            </a:endParaRPr>
          </a:p>
          <a:p>
            <a:pPr>
              <a:spcBef>
                <a:spcPts val="0"/>
              </a:spcBef>
              <a:buFont typeface="Arial"/>
              <a:buChar char="•"/>
            </a:pPr>
            <a:r>
              <a:rPr lang="en-US" sz="1800" b="1" i="0" u="sng" dirty="0" smtClean="0">
                <a:solidFill>
                  <a:srgbClr val="FFFF00"/>
                </a:solidFill>
                <a:effectLst/>
                <a:latin typeface="Arial"/>
              </a:rPr>
              <a:t>Real Food Security</a:t>
            </a:r>
            <a:r>
              <a:rPr lang="en-US" sz="1800" b="1" i="0" dirty="0" smtClean="0">
                <a:solidFill>
                  <a:schemeClr val="bg1"/>
                </a:solidFill>
                <a:effectLst/>
                <a:latin typeface="Arial"/>
              </a:rPr>
              <a:t> </a:t>
            </a:r>
            <a:r>
              <a:rPr lang="en-US" sz="1800" b="0" i="0" dirty="0" smtClean="0">
                <a:solidFill>
                  <a:schemeClr val="bg1"/>
                </a:solidFill>
                <a:effectLst/>
                <a:latin typeface="Arial"/>
              </a:rPr>
              <a:t>– Although “food security” is often portrayed as a sufficient number of grocery stores within a given area, 'real' food security is available through the mindful harvesting &amp; careful cultivation of our local wild resources.</a:t>
            </a:r>
            <a:br>
              <a:rPr lang="en-US" sz="1800" b="0" i="0" dirty="0" smtClean="0">
                <a:solidFill>
                  <a:schemeClr val="bg1"/>
                </a:solidFill>
                <a:effectLst/>
                <a:latin typeface="Arial"/>
              </a:rPr>
            </a:br>
            <a:endParaRPr lang="en-US" sz="1800" b="0" i="0" dirty="0" smtClean="0">
              <a:solidFill>
                <a:schemeClr val="bg1"/>
              </a:solidFill>
              <a:effectLst/>
              <a:latin typeface="Arial"/>
            </a:endParaRPr>
          </a:p>
          <a:p>
            <a:pPr>
              <a:spcBef>
                <a:spcPts val="0"/>
              </a:spcBef>
              <a:buFont typeface="Arial"/>
              <a:buChar char="•"/>
            </a:pPr>
            <a:r>
              <a:rPr lang="en-US" sz="1800" b="1" i="0" u="sng" dirty="0" smtClean="0">
                <a:solidFill>
                  <a:srgbClr val="FFFF00"/>
                </a:solidFill>
                <a:effectLst/>
                <a:latin typeface="Arial"/>
              </a:rPr>
              <a:t>Nutritionally Diverse</a:t>
            </a:r>
            <a:r>
              <a:rPr lang="en-US" sz="1800" b="1" i="0" dirty="0" smtClean="0">
                <a:solidFill>
                  <a:schemeClr val="bg1"/>
                </a:solidFill>
                <a:effectLst/>
                <a:latin typeface="Arial"/>
              </a:rPr>
              <a:t> </a:t>
            </a:r>
            <a:r>
              <a:rPr lang="en-US" sz="1800" b="0" i="0" dirty="0" smtClean="0">
                <a:solidFill>
                  <a:schemeClr val="bg1"/>
                </a:solidFill>
                <a:effectLst/>
                <a:latin typeface="Arial"/>
              </a:rPr>
              <a:t>- Plants that grow in the wild and diverse environment makes them more nutritious than similar plants grown using conventional farming practices.</a:t>
            </a:r>
            <a:br>
              <a:rPr lang="en-US" sz="1800" b="0" i="0" dirty="0" smtClean="0">
                <a:solidFill>
                  <a:schemeClr val="bg1"/>
                </a:solidFill>
                <a:effectLst/>
                <a:latin typeface="Arial"/>
              </a:rPr>
            </a:br>
            <a:endParaRPr lang="en-US" sz="1800" b="0" i="0" dirty="0" smtClean="0">
              <a:solidFill>
                <a:schemeClr val="bg1"/>
              </a:solidFill>
              <a:effectLst/>
              <a:latin typeface="Arial"/>
            </a:endParaRPr>
          </a:p>
          <a:p>
            <a:pPr>
              <a:spcBef>
                <a:spcPts val="0"/>
              </a:spcBef>
              <a:buFont typeface="Arial"/>
              <a:buChar char="•"/>
            </a:pPr>
            <a:r>
              <a:rPr lang="en-US" sz="1800" b="1" i="0" u="sng" dirty="0" smtClean="0">
                <a:solidFill>
                  <a:srgbClr val="FFFF00"/>
                </a:solidFill>
                <a:effectLst/>
                <a:latin typeface="Arial"/>
              </a:rPr>
              <a:t>Connects People to Nature</a:t>
            </a:r>
            <a:r>
              <a:rPr lang="en-US" sz="1800" b="1" i="0" dirty="0" smtClean="0">
                <a:solidFill>
                  <a:schemeClr val="bg1"/>
                </a:solidFill>
                <a:effectLst/>
                <a:latin typeface="Arial"/>
              </a:rPr>
              <a:t> </a:t>
            </a:r>
            <a:r>
              <a:rPr lang="en-US" sz="1800" b="0" i="0" dirty="0" smtClean="0">
                <a:solidFill>
                  <a:schemeClr val="bg1"/>
                </a:solidFill>
                <a:effectLst/>
                <a:latin typeface="Arial"/>
              </a:rPr>
              <a:t>- The mind-stomach-nature connection is a powerful one, particularly as people learn that many of the plants they routinely ‘walk on’ are important sources of food, fiber, and medicine!</a:t>
            </a:r>
            <a:endParaRPr lang="en-US" sz="1800" b="0" i="0" dirty="0">
              <a:solidFill>
                <a:schemeClr val="bg1"/>
              </a:solidFill>
              <a:effectLst/>
              <a:latin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13290"/>
            <a:ext cx="7848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7316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2587" y="3505200"/>
            <a:ext cx="8229600" cy="2971800"/>
          </a:xfrm>
        </p:spPr>
        <p:txBody>
          <a:bodyPr>
            <a:normAutofit fontScale="25000" lnSpcReduction="20000"/>
          </a:bodyPr>
          <a:lstStyle/>
          <a:p>
            <a:pPr marL="0" lvl="0" indent="0">
              <a:spcBef>
                <a:spcPts val="1500"/>
              </a:spcBef>
              <a:spcAft>
                <a:spcPts val="450"/>
              </a:spcAft>
              <a:buNone/>
            </a:pPr>
            <a:r>
              <a:rPr lang="en-US" sz="7200" b="1" i="1" dirty="0" smtClean="0">
                <a:solidFill>
                  <a:srgbClr val="FFFF00"/>
                </a:solidFill>
              </a:rPr>
              <a:t>“Chefs </a:t>
            </a:r>
            <a:r>
              <a:rPr lang="en-US" sz="7200" b="1" i="1" dirty="0">
                <a:solidFill>
                  <a:srgbClr val="FFFF00"/>
                </a:solidFill>
              </a:rPr>
              <a:t>around the world are using foraged ingredients to add exciting, fresh, and eco-friendly flavors to their menus.” </a:t>
            </a:r>
            <a:r>
              <a:rPr lang="en-US" sz="7200" b="1" i="1" dirty="0">
                <a:solidFill>
                  <a:prstClr val="white"/>
                </a:solidFill>
              </a:rPr>
              <a:t>  </a:t>
            </a:r>
            <a:r>
              <a:rPr lang="en-US" sz="7200" b="1" i="1" dirty="0" smtClean="0">
                <a:solidFill>
                  <a:prstClr val="white"/>
                </a:solidFill>
              </a:rPr>
              <a:t>Food Tank</a:t>
            </a:r>
            <a:r>
              <a:rPr lang="en-US" sz="7200" b="1" i="1" kern="1800" dirty="0" smtClean="0">
                <a:solidFill>
                  <a:srgbClr val="FFFF00"/>
                </a:solidFill>
                <a:ea typeface="Times New Roman"/>
                <a:cs typeface="Times New Roman"/>
              </a:rPr>
              <a:t/>
            </a:r>
            <a:br>
              <a:rPr lang="en-US" sz="7200" b="1" i="1" kern="1800" dirty="0" smtClean="0">
                <a:solidFill>
                  <a:srgbClr val="FFFF00"/>
                </a:solidFill>
                <a:ea typeface="Times New Roman"/>
                <a:cs typeface="Times New Roman"/>
              </a:rPr>
            </a:br>
            <a:endParaRPr lang="en-US" sz="7200" b="1" i="1" dirty="0">
              <a:solidFill>
                <a:srgbClr val="FFFF00"/>
              </a:solidFill>
            </a:endParaRPr>
          </a:p>
          <a:p>
            <a:pPr marL="0" lvl="0" indent="0">
              <a:buNone/>
            </a:pPr>
            <a:r>
              <a:rPr lang="en-US" sz="7200" b="1" i="1" dirty="0" smtClean="0">
                <a:solidFill>
                  <a:srgbClr val="FFFF00"/>
                </a:solidFill>
              </a:rPr>
              <a:t/>
            </a:r>
            <a:br>
              <a:rPr lang="en-US" sz="7200" b="1" i="1" dirty="0" smtClean="0">
                <a:solidFill>
                  <a:srgbClr val="FFFF00"/>
                </a:solidFill>
              </a:rPr>
            </a:br>
            <a:r>
              <a:rPr lang="en-US" sz="7200" b="1" i="1" dirty="0" smtClean="0">
                <a:solidFill>
                  <a:srgbClr val="FFFF00"/>
                </a:solidFill>
              </a:rPr>
              <a:t>“</a:t>
            </a:r>
            <a:r>
              <a:rPr lang="en-US" sz="7200" b="1" i="1" dirty="0">
                <a:solidFill>
                  <a:srgbClr val="FFFF00"/>
                </a:solidFill>
              </a:rPr>
              <a:t>Across the planet — from Australia to the Faroe Islands — the culinary world is rediscovering a very old idea, foraging for food.”  </a:t>
            </a:r>
            <a:r>
              <a:rPr lang="en-US" sz="7200" b="1" i="1" dirty="0" smtClean="0">
                <a:solidFill>
                  <a:prstClr val="white"/>
                </a:solidFill>
              </a:rPr>
              <a:t>First </a:t>
            </a:r>
            <a:r>
              <a:rPr lang="en-US" sz="7200" b="1" i="1" dirty="0">
                <a:solidFill>
                  <a:prstClr val="white"/>
                </a:solidFill>
              </a:rPr>
              <a:t>We </a:t>
            </a:r>
            <a:r>
              <a:rPr lang="en-US" sz="7200" b="1" i="1" dirty="0" smtClean="0">
                <a:solidFill>
                  <a:prstClr val="white"/>
                </a:solidFill>
              </a:rPr>
              <a:t>Eat</a:t>
            </a:r>
          </a:p>
          <a:p>
            <a:pPr marL="0" lvl="0" indent="0">
              <a:buNone/>
            </a:pPr>
            <a:endParaRPr lang="en-US" sz="7200" b="1" i="1" dirty="0" smtClean="0">
              <a:solidFill>
                <a:prstClr val="white"/>
              </a:solidFill>
            </a:endParaRPr>
          </a:p>
          <a:p>
            <a:pPr marL="0" lvl="0" indent="0">
              <a:buNone/>
            </a:pPr>
            <a:r>
              <a:rPr lang="en-US" sz="7200" b="1" i="1" dirty="0" smtClean="0">
                <a:solidFill>
                  <a:prstClr val="white"/>
                </a:solidFill>
              </a:rPr>
              <a:t/>
            </a:r>
            <a:br>
              <a:rPr lang="en-US" sz="7200" b="1" i="1" dirty="0" smtClean="0">
                <a:solidFill>
                  <a:prstClr val="white"/>
                </a:solidFill>
              </a:rPr>
            </a:br>
            <a:r>
              <a:rPr lang="en-US" sz="7200" b="1" i="1" kern="1800" dirty="0">
                <a:solidFill>
                  <a:srgbClr val="FFFF00"/>
                </a:solidFill>
                <a:ea typeface="Times New Roman"/>
                <a:cs typeface="Times New Roman"/>
              </a:rPr>
              <a:t>“Top restaurants are going crazy for these secret ingredients found in the wild”  </a:t>
            </a:r>
            <a:br>
              <a:rPr lang="en-US" sz="7200" b="1" i="1" kern="1800" dirty="0">
                <a:solidFill>
                  <a:srgbClr val="FFFF00"/>
                </a:solidFill>
                <a:ea typeface="Times New Roman"/>
                <a:cs typeface="Times New Roman"/>
              </a:rPr>
            </a:br>
            <a:r>
              <a:rPr lang="en-US" sz="7200" b="1" i="1" kern="1800" dirty="0">
                <a:solidFill>
                  <a:srgbClr val="FFFF00"/>
                </a:solidFill>
                <a:ea typeface="Times New Roman"/>
                <a:cs typeface="Times New Roman"/>
              </a:rPr>
              <a:t>  </a:t>
            </a:r>
            <a:r>
              <a:rPr lang="en-US" sz="7200" b="1" i="1" kern="1800" dirty="0">
                <a:solidFill>
                  <a:prstClr val="white"/>
                </a:solidFill>
                <a:ea typeface="Times New Roman"/>
                <a:cs typeface="Times New Roman"/>
              </a:rPr>
              <a:t>Business Insider</a:t>
            </a:r>
            <a:endParaRPr lang="en-US" sz="7200" b="1" i="1" dirty="0" smtClean="0">
              <a:solidFill>
                <a:srgbClr val="FFFF00"/>
              </a:solidFill>
              <a:ea typeface="+mj-ea"/>
              <a:cs typeface="+mj-cs"/>
            </a:endParaRPr>
          </a:p>
          <a:p>
            <a:pPr marL="0" indent="0">
              <a:buNone/>
            </a:pPr>
            <a:endParaRPr lang="en-US" sz="7200" b="1" i="1" dirty="0">
              <a:solidFill>
                <a:srgbClr val="FFFF00"/>
              </a:solidFill>
            </a:endParaRPr>
          </a:p>
          <a:p>
            <a:pPr marL="0" indent="0">
              <a:buNone/>
            </a:pPr>
            <a:endParaRPr lang="en-US" sz="1800" b="1" i="1" dirty="0">
              <a:solidFill>
                <a:srgbClr val="FFFF00"/>
              </a:solidFill>
            </a:endParaRPr>
          </a:p>
          <a:p>
            <a:pPr marL="0" indent="0">
              <a:buNone/>
            </a:pPr>
            <a:endParaRPr lang="en-US" sz="1600" b="1" dirty="0" smtClean="0">
              <a:solidFill>
                <a:srgbClr val="FFFF00"/>
              </a:solidFill>
            </a:endParaRPr>
          </a:p>
        </p:txBody>
      </p:sp>
      <p:pic>
        <p:nvPicPr>
          <p:cNvPr id="1026" name="Picture 2" descr="https://cellopasorobles.com/wp-content/uploads/2017/04/Foraging-Wild-Foo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6096000" cy="258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095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685800"/>
          </a:xfrm>
        </p:spPr>
        <p:txBody>
          <a:bodyPr>
            <a:normAutofit fontScale="90000"/>
          </a:bodyPr>
          <a:lstStyle/>
          <a:p>
            <a:pPr lvl="0">
              <a:spcBef>
                <a:spcPts val="0"/>
              </a:spcBef>
            </a:pPr>
            <a:r>
              <a:rPr lang="en-US" sz="1800" dirty="0" smtClean="0">
                <a:solidFill>
                  <a:prstClr val="black"/>
                </a:solidFill>
                <a:ea typeface="+mn-ea"/>
                <a:cs typeface="+mn-cs"/>
              </a:rPr>
              <a:t/>
            </a:r>
            <a:br>
              <a:rPr lang="en-US" sz="1800" dirty="0" smtClean="0">
                <a:solidFill>
                  <a:prstClr val="black"/>
                </a:solidFill>
                <a:ea typeface="+mn-ea"/>
                <a:cs typeface="+mn-cs"/>
              </a:rPr>
            </a:br>
            <a:r>
              <a:rPr lang="en-US" sz="1800" dirty="0">
                <a:solidFill>
                  <a:prstClr val="black"/>
                </a:solidFill>
                <a:ea typeface="+mn-ea"/>
                <a:cs typeface="+mn-cs"/>
              </a:rPr>
              <a:t/>
            </a:r>
            <a:br>
              <a:rPr lang="en-US" sz="1800" dirty="0">
                <a:solidFill>
                  <a:prstClr val="black"/>
                </a:solidFill>
                <a:ea typeface="+mn-ea"/>
                <a:cs typeface="+mn-cs"/>
              </a:rPr>
            </a:br>
            <a:r>
              <a:rPr lang="en-US" sz="1800" dirty="0">
                <a:solidFill>
                  <a:prstClr val="black"/>
                </a:solidFill>
                <a:ea typeface="+mn-ea"/>
                <a:cs typeface="+mn-cs"/>
              </a:rPr>
              <a:t/>
            </a:r>
            <a:br>
              <a:rPr lang="en-US" sz="1800" dirty="0">
                <a:solidFill>
                  <a:prstClr val="black"/>
                </a:solidFill>
                <a:ea typeface="+mn-ea"/>
                <a:cs typeface="+mn-cs"/>
              </a:rPr>
            </a:br>
            <a:r>
              <a:rPr lang="en-US" sz="3600" b="1" u="sng" dirty="0" smtClean="0">
                <a:solidFill>
                  <a:srgbClr val="FFFF00"/>
                </a:solidFill>
                <a:ea typeface="+mn-ea"/>
                <a:cs typeface="+mn-cs"/>
              </a:rPr>
              <a:t>WildFoodes.org</a:t>
            </a:r>
            <a:r>
              <a:rPr lang="en-US" sz="3600" b="1" dirty="0" smtClean="0">
                <a:solidFill>
                  <a:srgbClr val="FFFF00"/>
                </a:solidFill>
                <a:ea typeface="+mn-ea"/>
                <a:cs typeface="+mn-cs"/>
              </a:rPr>
              <a:t>: Books </a:t>
            </a:r>
            <a:r>
              <a:rPr lang="en-US" sz="3600" b="1" dirty="0">
                <a:solidFill>
                  <a:srgbClr val="FFFF00"/>
                </a:solidFill>
                <a:ea typeface="+mn-ea"/>
                <a:cs typeface="+mn-cs"/>
              </a:rPr>
              <a:t>&amp;</a:t>
            </a:r>
            <a:r>
              <a:rPr lang="en-US" sz="3600" b="1" dirty="0" smtClean="0">
                <a:solidFill>
                  <a:srgbClr val="FFFF00"/>
                </a:solidFill>
                <a:ea typeface="+mn-ea"/>
                <a:cs typeface="+mn-cs"/>
              </a:rPr>
              <a:t> Online Reference Info </a:t>
            </a:r>
            <a:r>
              <a:rPr lang="en-US" sz="3600" dirty="0">
                <a:solidFill>
                  <a:schemeClr val="bg1"/>
                </a:solidFill>
                <a:ea typeface="+mn-ea"/>
                <a:cs typeface="+mn-cs"/>
              </a:rPr>
              <a:t/>
            </a:r>
            <a:br>
              <a:rPr lang="en-US" sz="3600" dirty="0">
                <a:solidFill>
                  <a:schemeClr val="bg1"/>
                </a:solidFill>
                <a:ea typeface="+mn-ea"/>
                <a:cs typeface="+mn-cs"/>
              </a:rPr>
            </a:br>
            <a:endParaRPr lang="en-US" sz="3600" dirty="0">
              <a:solidFill>
                <a:schemeClr val="bg1"/>
              </a:solidFill>
            </a:endParaRPr>
          </a:p>
        </p:txBody>
      </p:sp>
      <p:pic>
        <p:nvPicPr>
          <p:cNvPr id="10244" name="Picture 4" descr="https://images-na.ssl-images-amazon.com/images/I/51U8zh6Ci7L._SX416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194" y="1190589"/>
            <a:ext cx="1925406" cy="242432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California Foraging: 120 Wild and Flavorful Edibles from Evergreen Huckleberries to Wild Ginger (Regional Foraging S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3759331"/>
            <a:ext cx="1759889" cy="2242459"/>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Pacific Northwest Foraging: 120 Wild and Flavorful Edibles from Alaska Blueberries to Wild Hazelnuts (Regional Foraging Se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1226371"/>
            <a:ext cx="1752599" cy="2255954"/>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Southeast Foraging: 120 Wild and Flavorful Edibles from Angelica to Wild Plums (Regional Foraging Ser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8013" y="3723485"/>
            <a:ext cx="1798187" cy="2278305"/>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Midwest Foraging: 115 Wild and Flavorful Edibles from Burdock to Wild Peach (Regional Foraging Ser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630" y="3917876"/>
            <a:ext cx="1752534" cy="2083914"/>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Northeast Foraging: 120 Wild and Flavorful Edibles from Beach Plums to Wineberries (Regional Foraging Ser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9633" y="1216431"/>
            <a:ext cx="1736567" cy="223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802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58200" cy="533400"/>
          </a:xfrm>
        </p:spPr>
        <p:txBody>
          <a:bodyPr>
            <a:normAutofit fontScale="90000"/>
          </a:bodyPr>
          <a:lstStyle/>
          <a:p>
            <a:r>
              <a:rPr lang="en-US" sz="1300" b="1" dirty="0" smtClean="0">
                <a:solidFill>
                  <a:srgbClr val="FFFF00"/>
                </a:solidFill>
                <a:ea typeface="Times New Roman"/>
                <a:cs typeface="Times New Roman"/>
              </a:rPr>
              <a:t>   </a:t>
            </a:r>
            <a:r>
              <a:rPr lang="en-US" b="1" dirty="0" smtClean="0">
                <a:solidFill>
                  <a:srgbClr val="FFFF00"/>
                </a:solidFill>
                <a:ea typeface="Times New Roman"/>
                <a:cs typeface="Times New Roman"/>
              </a:rPr>
              <a:t/>
            </a:r>
            <a:br>
              <a:rPr lang="en-US" b="1" dirty="0" smtClean="0">
                <a:solidFill>
                  <a:srgbClr val="FFFF00"/>
                </a:solidFill>
                <a:ea typeface="Times New Roman"/>
                <a:cs typeface="Times New Roman"/>
              </a:rPr>
            </a:br>
            <a:r>
              <a:rPr lang="en-US" sz="4000" b="1" dirty="0" smtClean="0">
                <a:solidFill>
                  <a:srgbClr val="FFFF00"/>
                </a:solidFill>
                <a:ea typeface="Times New Roman"/>
                <a:cs typeface="Times New Roman"/>
              </a:rPr>
              <a:t>230</a:t>
            </a:r>
            <a:r>
              <a:rPr lang="en-US" sz="4000" b="1" dirty="0">
                <a:solidFill>
                  <a:srgbClr val="FFFF00"/>
                </a:solidFill>
                <a:ea typeface="Times New Roman"/>
                <a:cs typeface="Times New Roman"/>
              </a:rPr>
              <a:t>+  WILD EDIBLES in Mid-Atlantic </a:t>
            </a:r>
            <a:r>
              <a:rPr lang="en-US" sz="4000" b="1" dirty="0" smtClean="0">
                <a:solidFill>
                  <a:srgbClr val="FFFF00"/>
                </a:solidFill>
                <a:ea typeface="Times New Roman"/>
                <a:cs typeface="Times New Roman"/>
              </a:rPr>
              <a:t>Region</a:t>
            </a:r>
            <a:r>
              <a:rPr lang="en-US" sz="4000" b="1" dirty="0">
                <a:solidFill>
                  <a:srgbClr val="FFFF00"/>
                </a:solidFill>
                <a:ea typeface="Times New Roman"/>
                <a:cs typeface="Times New Roman"/>
              </a:rPr>
              <a:t/>
            </a:r>
            <a:br>
              <a:rPr lang="en-US" sz="4000" b="1" dirty="0">
                <a:solidFill>
                  <a:srgbClr val="FFFF00"/>
                </a:solidFill>
                <a:ea typeface="Times New Roman"/>
                <a:cs typeface="Times New Roman"/>
              </a:rPr>
            </a:br>
            <a:endParaRPr lang="en-US" sz="4000" dirty="0"/>
          </a:p>
        </p:txBody>
      </p:sp>
      <p:graphicFrame>
        <p:nvGraphicFramePr>
          <p:cNvPr id="3" name="Table 2"/>
          <p:cNvGraphicFramePr>
            <a:graphicFrameLocks noGrp="1"/>
          </p:cNvGraphicFramePr>
          <p:nvPr>
            <p:extLst>
              <p:ext uri="{D42A27DB-BD31-4B8C-83A1-F6EECF244321}">
                <p14:modId xmlns:p14="http://schemas.microsoft.com/office/powerpoint/2010/main" val="2010409622"/>
              </p:ext>
            </p:extLst>
          </p:nvPr>
        </p:nvGraphicFramePr>
        <p:xfrm>
          <a:off x="685800" y="990600"/>
          <a:ext cx="7848603" cy="5608320"/>
        </p:xfrm>
        <a:graphic>
          <a:graphicData uri="http://schemas.openxmlformats.org/drawingml/2006/table">
            <a:tbl>
              <a:tblPr/>
              <a:tblGrid>
                <a:gridCol w="1120869"/>
                <a:gridCol w="1121373"/>
                <a:gridCol w="1121373"/>
                <a:gridCol w="1120869"/>
                <a:gridCol w="1121373"/>
                <a:gridCol w="1121373"/>
                <a:gridCol w="1121373"/>
              </a:tblGrid>
              <a:tr h="5562600">
                <a:tc>
                  <a:txBody>
                    <a:bodyPr/>
                    <a:lstStyle/>
                    <a:p>
                      <a:pPr marL="0" marR="0">
                        <a:spcBef>
                          <a:spcPts val="0"/>
                        </a:spcBef>
                        <a:spcAft>
                          <a:spcPts val="0"/>
                        </a:spcAft>
                      </a:pPr>
                      <a:r>
                        <a:rPr lang="en-US" sz="800" b="1" dirty="0">
                          <a:effectLst/>
                          <a:latin typeface="Calibri"/>
                        </a:rPr>
                        <a:t/>
                      </a:r>
                      <a:br>
                        <a:rPr lang="en-US" sz="800" b="1" dirty="0">
                          <a:effectLst/>
                          <a:latin typeface="Calibri"/>
                        </a:rPr>
                      </a:br>
                      <a:r>
                        <a:rPr lang="en-US" sz="800" b="1" dirty="0">
                          <a:effectLst/>
                          <a:latin typeface="Calibri"/>
                        </a:rPr>
                        <a:t>PLANTS:</a:t>
                      </a:r>
                      <a:br>
                        <a:rPr lang="en-US" sz="800" b="1" dirty="0">
                          <a:effectLst/>
                          <a:latin typeface="Calibri"/>
                        </a:rPr>
                      </a:br>
                      <a:r>
                        <a:rPr lang="en-US" sz="800" b="1" dirty="0">
                          <a:effectLst/>
                          <a:latin typeface="Calibri"/>
                        </a:rPr>
                        <a:t> </a:t>
                      </a:r>
                      <a:endParaRPr lang="en-US" sz="800" dirty="0">
                        <a:effectLst/>
                        <a:latin typeface="Calibri"/>
                      </a:endParaRPr>
                    </a:p>
                    <a:p>
                      <a:pPr marL="0" marR="0">
                        <a:spcBef>
                          <a:spcPts val="0"/>
                        </a:spcBef>
                        <a:spcAft>
                          <a:spcPts val="0"/>
                        </a:spcAft>
                      </a:pPr>
                      <a:r>
                        <a:rPr lang="en-US" sz="800" b="1" dirty="0">
                          <a:effectLst/>
                          <a:latin typeface="Calibri"/>
                          <a:hlinkClick r:id="rId2"/>
                        </a:rPr>
                        <a:t>American groundnut</a:t>
                      </a:r>
                      <a:r>
                        <a:rPr lang="en-US" sz="800" b="1" dirty="0">
                          <a:effectLst/>
                          <a:latin typeface="Calibri"/>
                        </a:rPr>
                        <a:t/>
                      </a:r>
                      <a:br>
                        <a:rPr lang="en-US" sz="800" b="1" dirty="0">
                          <a:effectLst/>
                          <a:latin typeface="Calibri"/>
                        </a:rPr>
                      </a:br>
                      <a:r>
                        <a:rPr lang="en-US" sz="800" b="1" dirty="0">
                          <a:effectLst/>
                          <a:latin typeface="Calibri"/>
                          <a:hlinkClick r:id="rId3"/>
                        </a:rPr>
                        <a:t>American peanut</a:t>
                      </a:r>
                      <a:r>
                        <a:rPr lang="en-US" sz="800" dirty="0">
                          <a:effectLst/>
                          <a:latin typeface="Calibri"/>
                        </a:rPr>
                        <a:t/>
                      </a:r>
                      <a:br>
                        <a:rPr lang="en-US" sz="800" dirty="0">
                          <a:effectLst/>
                          <a:latin typeface="Calibri"/>
                        </a:rPr>
                      </a:br>
                      <a:r>
                        <a:rPr lang="en-US" sz="800" b="1" dirty="0">
                          <a:effectLst/>
                          <a:latin typeface="Calibri"/>
                        </a:rPr>
                        <a:t>Amaranth:</a:t>
                      </a:r>
                      <a:r>
                        <a:rPr lang="en-US" sz="800" b="1" u="sng"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4"/>
                        </a:rPr>
                        <a:t>common</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5"/>
                        </a:rPr>
                        <a:t>mat</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6"/>
                        </a:rPr>
                        <a:t>spiny</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7"/>
                        </a:rPr>
                        <a:t>Lamb’s quarters</a:t>
                      </a:r>
                      <a:endParaRPr lang="en-US" sz="800" dirty="0">
                        <a:effectLst/>
                        <a:latin typeface="Calibri"/>
                      </a:endParaRPr>
                    </a:p>
                    <a:p>
                      <a:pPr marL="0" marR="0">
                        <a:spcBef>
                          <a:spcPts val="0"/>
                        </a:spcBef>
                        <a:spcAft>
                          <a:spcPts val="0"/>
                        </a:spcAft>
                      </a:pPr>
                      <a:r>
                        <a:rPr lang="en-US" sz="800" b="1" dirty="0">
                          <a:effectLst/>
                          <a:latin typeface="Calibri"/>
                          <a:hlinkClick r:id="rId8"/>
                        </a:rPr>
                        <a:t>Arrowhead, </a:t>
                      </a:r>
                      <a:r>
                        <a:rPr lang="en-US" sz="800" b="1" dirty="0" err="1">
                          <a:effectLst/>
                          <a:latin typeface="Calibri"/>
                          <a:hlinkClick r:id="rId8"/>
                        </a:rPr>
                        <a:t>wapato</a:t>
                      </a:r>
                      <a:r>
                        <a:rPr lang="en-US" sz="800" b="1" dirty="0">
                          <a:effectLst/>
                          <a:latin typeface="Calibri"/>
                        </a:rPr>
                        <a:t/>
                      </a:r>
                      <a:br>
                        <a:rPr lang="en-US" sz="800" b="1" dirty="0">
                          <a:effectLst/>
                          <a:latin typeface="Calibri"/>
                        </a:rPr>
                      </a:br>
                      <a:r>
                        <a:rPr lang="en-US" sz="800" b="1" u="none" strike="noStrike" dirty="0">
                          <a:effectLst/>
                          <a:latin typeface="Calibri"/>
                          <a:hlinkClick r:id="rId9"/>
                        </a:rPr>
                        <a:t>- </a:t>
                      </a:r>
                      <a:r>
                        <a:rPr lang="en-US" sz="800" b="1" dirty="0">
                          <a:effectLst/>
                          <a:latin typeface="Calibri"/>
                          <a:hlinkClick r:id="rId9"/>
                        </a:rPr>
                        <a:t>Arrow Arum, white</a:t>
                      </a:r>
                      <a:endParaRPr lang="en-US" sz="800" dirty="0">
                        <a:effectLst/>
                        <a:latin typeface="Calibri"/>
                      </a:endParaRPr>
                    </a:p>
                    <a:p>
                      <a:pPr marL="228600" marR="0" indent="-228600">
                        <a:spcBef>
                          <a:spcPts val="0"/>
                        </a:spcBef>
                        <a:spcAft>
                          <a:spcPts val="0"/>
                        </a:spcAft>
                      </a:pPr>
                      <a:r>
                        <a:rPr lang="en-US" sz="800" b="1" dirty="0" err="1">
                          <a:effectLst/>
                          <a:latin typeface="Calibri"/>
                        </a:rPr>
                        <a:t>Artemesia</a:t>
                      </a:r>
                      <a:r>
                        <a:rPr lang="en-US" sz="800" b="1" dirty="0">
                          <a:effectLst/>
                          <a:latin typeface="Calibri"/>
                        </a:rPr>
                        <a:t>:</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10"/>
                        </a:rPr>
                        <a:t>epazote</a:t>
                      </a:r>
                      <a:r>
                        <a:rPr lang="en-US" sz="800" b="1" dirty="0">
                          <a:effectLst/>
                          <a:latin typeface="Calibri"/>
                          <a:hlinkClick r:id="rId10"/>
                        </a:rPr>
                        <a:t>, wormseed</a:t>
                      </a:r>
                      <a:endParaRPr lang="en-US" sz="800" dirty="0">
                        <a:effectLst/>
                        <a:latin typeface="Calibri"/>
                      </a:endParaRPr>
                    </a:p>
                    <a:p>
                      <a:pPr marL="228600" marR="0" indent="-228600">
                        <a:spcBef>
                          <a:spcPts val="0"/>
                        </a:spcBef>
                        <a:spcAft>
                          <a:spcPts val="0"/>
                        </a:spcAft>
                      </a:pPr>
                      <a:r>
                        <a:rPr lang="en-US" sz="800" b="1" dirty="0" smtClean="0">
                          <a:effectLst/>
                          <a:latin typeface="Calibri"/>
                        </a:rPr>
                        <a:t>- </a:t>
                      </a:r>
                      <a:r>
                        <a:rPr lang="en-US" sz="800" b="1" dirty="0" err="1">
                          <a:effectLst/>
                          <a:latin typeface="Calibri"/>
                          <a:hlinkClick r:id="rId11"/>
                        </a:rPr>
                        <a:t>mugwort,wormwood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2"/>
                        </a:rPr>
                        <a:t>sweet Annie</a:t>
                      </a:r>
                      <a:endParaRPr lang="en-US" sz="800" dirty="0">
                        <a:effectLst/>
                        <a:latin typeface="Calibri"/>
                      </a:endParaRPr>
                    </a:p>
                    <a:p>
                      <a:pPr marL="228600" marR="0" indent="-228600">
                        <a:spcBef>
                          <a:spcPts val="0"/>
                        </a:spcBef>
                        <a:spcAft>
                          <a:spcPts val="0"/>
                        </a:spcAft>
                      </a:pPr>
                      <a:r>
                        <a:rPr lang="en-US" sz="800" b="1" dirty="0">
                          <a:effectLst/>
                          <a:latin typeface="Calibri"/>
                          <a:hlinkClick r:id="rId13"/>
                        </a:rPr>
                        <a:t>Asparagus</a:t>
                      </a:r>
                      <a:endParaRPr lang="en-US" sz="800" dirty="0">
                        <a:effectLst/>
                        <a:latin typeface="Calibri"/>
                      </a:endParaRPr>
                    </a:p>
                    <a:p>
                      <a:pPr marL="228600" marR="0" indent="-228600">
                        <a:spcBef>
                          <a:spcPts val="0"/>
                        </a:spcBef>
                        <a:spcAft>
                          <a:spcPts val="0"/>
                        </a:spcAft>
                      </a:pPr>
                      <a:r>
                        <a:rPr lang="en-US" sz="800" b="1" dirty="0" err="1">
                          <a:effectLst/>
                          <a:latin typeface="Calibri"/>
                          <a:hlinkClick r:id="rId14"/>
                        </a:rPr>
                        <a:t>Brookweed</a:t>
                      </a:r>
                      <a:endParaRPr lang="en-US" sz="800" dirty="0">
                        <a:effectLst/>
                        <a:latin typeface="Calibri"/>
                      </a:endParaRPr>
                    </a:p>
                    <a:p>
                      <a:pPr marL="228600" marR="0" indent="-228600">
                        <a:spcBef>
                          <a:spcPts val="0"/>
                        </a:spcBef>
                        <a:spcAft>
                          <a:spcPts val="0"/>
                        </a:spcAft>
                      </a:pPr>
                      <a:r>
                        <a:rPr lang="en-US" sz="800" b="1" dirty="0">
                          <a:effectLst/>
                          <a:latin typeface="Calibri"/>
                          <a:hlinkClick r:id="rId15"/>
                        </a:rPr>
                        <a:t>Bunchberry</a:t>
                      </a:r>
                      <a:endParaRPr lang="en-US" sz="800" dirty="0">
                        <a:effectLst/>
                        <a:latin typeface="Calibri"/>
                      </a:endParaRPr>
                    </a:p>
                    <a:p>
                      <a:pPr marL="228600" marR="0" indent="-228600">
                        <a:spcBef>
                          <a:spcPts val="0"/>
                        </a:spcBef>
                        <a:spcAft>
                          <a:spcPts val="0"/>
                        </a:spcAft>
                      </a:pPr>
                      <a:r>
                        <a:rPr lang="en-US" sz="800" b="1" dirty="0">
                          <a:effectLst/>
                          <a:latin typeface="Calibri"/>
                        </a:rPr>
                        <a:t>Carrot family:</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6"/>
                        </a:rPr>
                        <a:t>carrot</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7"/>
                        </a:rPr>
                        <a:t>goutweed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8"/>
                        </a:rPr>
                        <a:t>eastern waterleaf</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9"/>
                        </a:rPr>
                        <a:t>sweet cicely</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20"/>
                        </a:rPr>
                        <a:t>aniseroot</a:t>
                      </a:r>
                      <a:endParaRPr lang="en-US" sz="800" dirty="0">
                        <a:effectLst/>
                        <a:latin typeface="Calibri"/>
                      </a:endParaRPr>
                    </a:p>
                    <a:p>
                      <a:pPr marL="228600" marR="0" indent="-228600">
                        <a:spcBef>
                          <a:spcPts val="0"/>
                        </a:spcBef>
                        <a:spcAft>
                          <a:spcPts val="0"/>
                        </a:spcAft>
                      </a:pPr>
                      <a:r>
                        <a:rPr lang="en-US" sz="800" b="1" dirty="0">
                          <a:effectLst/>
                          <a:latin typeface="Calibri"/>
                          <a:hlinkClick r:id="rId21"/>
                        </a:rPr>
                        <a:t>Carpetweed</a:t>
                      </a:r>
                      <a:endParaRPr lang="en-US" sz="800" dirty="0">
                        <a:effectLst/>
                        <a:latin typeface="Calibri"/>
                      </a:endParaRPr>
                    </a:p>
                    <a:p>
                      <a:pPr marL="228600" marR="0" indent="-228600">
                        <a:spcBef>
                          <a:spcPts val="0"/>
                        </a:spcBef>
                        <a:spcAft>
                          <a:spcPts val="0"/>
                        </a:spcAft>
                      </a:pPr>
                      <a:r>
                        <a:rPr lang="en-US" sz="800" b="1" dirty="0">
                          <a:effectLst/>
                          <a:latin typeface="Calibri"/>
                          <a:hlinkClick r:id="rId22"/>
                        </a:rPr>
                        <a:t>C</a:t>
                      </a:r>
                      <a:r>
                        <a:rPr lang="en-US" sz="800" b="1" i="0" dirty="0">
                          <a:effectLst/>
                          <a:latin typeface="Calibri"/>
                          <a:hlinkClick r:id="rId22"/>
                        </a:rPr>
                        <a:t>hameleon</a:t>
                      </a:r>
                      <a:endParaRPr lang="en-US" sz="800" dirty="0">
                        <a:effectLst/>
                        <a:latin typeface="Calibri"/>
                      </a:endParaRPr>
                    </a:p>
                    <a:p>
                      <a:pPr marL="0" marR="0">
                        <a:spcBef>
                          <a:spcPts val="0"/>
                        </a:spcBef>
                        <a:spcAft>
                          <a:spcPts val="0"/>
                        </a:spcAft>
                      </a:pPr>
                      <a:r>
                        <a:rPr lang="en-US" sz="800" b="1" dirty="0">
                          <a:effectLst/>
                          <a:latin typeface="Calibri"/>
                        </a:rPr>
                        <a:t>Chamomile:</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23"/>
                        </a:rPr>
                        <a:t>wild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24"/>
                        </a:rPr>
                        <a:t>pineappleweed</a:t>
                      </a:r>
                      <a:endParaRPr lang="en-US" sz="800" dirty="0">
                        <a:effectLst/>
                        <a:latin typeface="Calibri"/>
                      </a:endParaRPr>
                    </a:p>
                    <a:p>
                      <a:pPr marL="0" marR="0">
                        <a:spcBef>
                          <a:spcPts val="0"/>
                        </a:spcBef>
                        <a:spcAft>
                          <a:spcPts val="0"/>
                        </a:spcAft>
                      </a:pPr>
                      <a:r>
                        <a:rPr lang="en-US" sz="800" b="1" dirty="0">
                          <a:effectLst/>
                          <a:latin typeface="Calibri"/>
                        </a:rPr>
                        <a:t>Chickweed:</a:t>
                      </a:r>
                      <a:r>
                        <a:rPr lang="en-US" sz="800" b="1" u="sng"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25"/>
                        </a:rPr>
                        <a:t>common</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26"/>
                        </a:rPr>
                        <a:t>fuzzy, mouse-ear</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27"/>
                        </a:rPr>
                        <a:t>sticky mouse-ear</a:t>
                      </a:r>
                      <a:endParaRPr lang="en-US" sz="800" dirty="0">
                        <a:effectLst/>
                        <a:latin typeface="Calibri"/>
                      </a:endParaRPr>
                    </a:p>
                    <a:p>
                      <a:pPr marL="0" marR="0">
                        <a:spcBef>
                          <a:spcPts val="0"/>
                        </a:spcBef>
                        <a:spcAft>
                          <a:spcPts val="0"/>
                        </a:spcAft>
                      </a:pPr>
                      <a:r>
                        <a:rPr lang="en-US" sz="800" b="1" dirty="0">
                          <a:effectLst/>
                          <a:latin typeface="Calibri"/>
                          <a:hlinkClick r:id="rId28"/>
                        </a:rPr>
                        <a:t>Cleaver</a:t>
                      </a:r>
                      <a:endParaRPr lang="en-US" sz="800" dirty="0">
                        <a:effectLst/>
                        <a:latin typeface="Calibri"/>
                      </a:endParaRPr>
                    </a:p>
                    <a:p>
                      <a:pPr marL="0" marR="0">
                        <a:spcBef>
                          <a:spcPts val="0"/>
                        </a:spcBef>
                        <a:spcAft>
                          <a:spcPts val="0"/>
                        </a:spcAft>
                      </a:pPr>
                      <a:r>
                        <a:rPr lang="en-US" sz="800" b="1" dirty="0">
                          <a:effectLst/>
                          <a:latin typeface="Calibri"/>
                        </a:rPr>
                        <a:t>Clover:</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29"/>
                        </a:rPr>
                        <a:t>red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30"/>
                        </a:rPr>
                        <a:t>white</a:t>
                      </a:r>
                      <a:endParaRPr lang="en-US" sz="800" dirty="0">
                        <a:effectLst/>
                        <a:latin typeface="Calibri"/>
                      </a:endParaRPr>
                    </a:p>
                    <a:p>
                      <a:pPr marL="228600" marR="0" indent="-228600">
                        <a:spcBef>
                          <a:spcPts val="0"/>
                        </a:spcBef>
                        <a:spcAft>
                          <a:spcPts val="0"/>
                        </a:spcAft>
                      </a:pPr>
                      <a:r>
                        <a:rPr lang="en-US" sz="800" b="1" dirty="0">
                          <a:effectLst/>
                          <a:latin typeface="Calibri"/>
                          <a:hlinkClick r:id="rId31"/>
                        </a:rPr>
                        <a:t>Daylily</a:t>
                      </a:r>
                      <a:endParaRPr lang="en-US" sz="800" dirty="0">
                        <a:effectLst/>
                        <a:latin typeface="Calibri"/>
                      </a:endParaRPr>
                    </a:p>
                    <a:p>
                      <a:pPr marL="0" marR="0">
                        <a:spcBef>
                          <a:spcPts val="0"/>
                        </a:spcBef>
                        <a:spcAft>
                          <a:spcPts val="0"/>
                        </a:spcAft>
                      </a:pPr>
                      <a:r>
                        <a:rPr lang="en-US" sz="800" b="1" dirty="0">
                          <a:effectLst/>
                          <a:latin typeface="Calibri"/>
                        </a:rPr>
                        <a:t>Dock/Sorrel:</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32"/>
                        </a:rPr>
                        <a:t>bitter dock</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33"/>
                        </a:rPr>
                        <a:t>curly yellow dock</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34"/>
                        </a:rPr>
                        <a:t>patience dock</a:t>
                      </a:r>
                      <a:r>
                        <a:rPr lang="en-US" sz="800" b="1" u="sng" dirty="0">
                          <a:effectLst/>
                          <a:latin typeface="Calibri"/>
                          <a:hlinkClick r:id="rId34"/>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35"/>
                        </a:rPr>
                        <a:t>sheep sorrel</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36"/>
                        </a:rPr>
                        <a:t>wood sorrel, oxalis</a:t>
                      </a:r>
                      <a:endParaRPr lang="en-US" sz="800" dirty="0">
                        <a:effectLst/>
                        <a:latin typeface="Calibri"/>
                      </a:endParaRPr>
                    </a:p>
                    <a:p>
                      <a:pPr marL="228600" marR="0" indent="-228600">
                        <a:spcBef>
                          <a:spcPts val="0"/>
                        </a:spcBef>
                        <a:spcAft>
                          <a:spcPts val="0"/>
                        </a:spcAft>
                      </a:pPr>
                      <a:r>
                        <a:rPr lang="en-US" sz="800" dirty="0">
                          <a:effectLst/>
                          <a:latin typeface="Calibri"/>
                        </a:rPr>
                        <a:t> </a:t>
                      </a:r>
                    </a:p>
                  </a:txBody>
                  <a:tcPr marL="38574" marR="3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marR="0" indent="-228600">
                        <a:spcBef>
                          <a:spcPts val="0"/>
                        </a:spcBef>
                        <a:spcAft>
                          <a:spcPts val="0"/>
                        </a:spcAft>
                      </a:pPr>
                      <a:r>
                        <a:rPr lang="en-US" sz="800" dirty="0">
                          <a:effectLst/>
                          <a:latin typeface="Calibri"/>
                        </a:rPr>
                        <a:t> </a:t>
                      </a:r>
                    </a:p>
                    <a:p>
                      <a:pPr marL="228600" marR="0" indent="-228600">
                        <a:spcBef>
                          <a:spcPts val="0"/>
                        </a:spcBef>
                        <a:spcAft>
                          <a:spcPts val="0"/>
                        </a:spcAft>
                      </a:pPr>
                      <a:r>
                        <a:rPr lang="en-US" sz="800" b="1" dirty="0">
                          <a:effectLst/>
                          <a:latin typeface="Calibri"/>
                          <a:hlinkClick r:id="rId37"/>
                        </a:rPr>
                        <a:t>Duckweed</a:t>
                      </a:r>
                      <a:endParaRPr lang="en-US" sz="800" dirty="0">
                        <a:effectLst/>
                        <a:latin typeface="Calibri"/>
                      </a:endParaRPr>
                    </a:p>
                    <a:p>
                      <a:pPr marL="228600" marR="0" indent="-228600">
                        <a:spcBef>
                          <a:spcPts val="0"/>
                        </a:spcBef>
                        <a:spcAft>
                          <a:spcPts val="0"/>
                        </a:spcAft>
                      </a:pPr>
                      <a:r>
                        <a:rPr lang="en-US" sz="800" b="1" dirty="0">
                          <a:effectLst/>
                          <a:latin typeface="Calibri"/>
                          <a:hlinkClick r:id="rId38"/>
                        </a:rPr>
                        <a:t>Evening primrose</a:t>
                      </a:r>
                      <a:endParaRPr lang="en-US" sz="800" dirty="0">
                        <a:effectLst/>
                        <a:latin typeface="Calibri"/>
                      </a:endParaRPr>
                    </a:p>
                    <a:p>
                      <a:pPr marL="228600" marR="0" indent="-228600">
                        <a:spcBef>
                          <a:spcPts val="0"/>
                        </a:spcBef>
                        <a:spcAft>
                          <a:spcPts val="0"/>
                        </a:spcAft>
                      </a:pPr>
                      <a:r>
                        <a:rPr lang="en-US" sz="800" b="1" dirty="0" smtClean="0">
                          <a:effectLst/>
                          <a:latin typeface="Calibri"/>
                        </a:rPr>
                        <a:t>Evergreen, </a:t>
                      </a:r>
                      <a:r>
                        <a:rPr lang="en-US" sz="800" b="1" dirty="0">
                          <a:effectLst/>
                          <a:latin typeface="Calibri"/>
                        </a:rPr>
                        <a:t>berries:</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39"/>
                        </a:rPr>
                        <a:t>Wintergreen</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40"/>
                        </a:rPr>
                        <a:t>Creeping snowberry</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L</a:t>
                      </a:r>
                      <a:r>
                        <a:rPr lang="en-US" sz="800" b="1" dirty="0">
                          <a:effectLst/>
                          <a:latin typeface="Calibri"/>
                          <a:hlinkClick r:id="rId41"/>
                        </a:rPr>
                        <a:t>ingonberry</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42"/>
                        </a:rPr>
                        <a:t>Partridgeberry</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43"/>
                        </a:rPr>
                        <a:t>American cranberry</a:t>
                      </a:r>
                      <a:r>
                        <a:rPr lang="en-US" sz="800" b="1" dirty="0">
                          <a:effectLst/>
                          <a:latin typeface="Calibri"/>
                        </a:rPr>
                        <a:t/>
                      </a:r>
                      <a:br>
                        <a:rPr lang="en-US" sz="800" b="1" dirty="0">
                          <a:effectLst/>
                          <a:latin typeface="Calibri"/>
                        </a:rPr>
                      </a:br>
                      <a:r>
                        <a:rPr lang="en-US" sz="800" b="1" dirty="0">
                          <a:effectLst/>
                          <a:latin typeface="Calibri"/>
                        </a:rPr>
                        <a:t>- </a:t>
                      </a:r>
                      <a:r>
                        <a:rPr lang="en-US" sz="800" b="1" dirty="0">
                          <a:effectLst/>
                          <a:latin typeface="Calibri"/>
                          <a:hlinkClick r:id="rId44"/>
                        </a:rPr>
                        <a:t>Bog cranberry</a:t>
                      </a:r>
                      <a:endParaRPr lang="en-US" sz="800" dirty="0">
                        <a:effectLst/>
                        <a:latin typeface="Calibri"/>
                      </a:endParaRPr>
                    </a:p>
                    <a:p>
                      <a:pPr marL="228600" marR="0" indent="-228600">
                        <a:spcBef>
                          <a:spcPts val="0"/>
                        </a:spcBef>
                        <a:spcAft>
                          <a:spcPts val="0"/>
                        </a:spcAft>
                      </a:pPr>
                      <a:r>
                        <a:rPr lang="en-US" sz="800" b="1" dirty="0">
                          <a:effectLst/>
                          <a:latin typeface="Calibri"/>
                          <a:hlinkClick r:id="rId45"/>
                        </a:rPr>
                        <a:t>Fiddlehead fern</a:t>
                      </a:r>
                      <a:endParaRPr lang="en-US" sz="800" dirty="0">
                        <a:effectLst/>
                        <a:latin typeface="Calibri"/>
                      </a:endParaRPr>
                    </a:p>
                    <a:p>
                      <a:pPr marL="228600" marR="0" indent="-228600">
                        <a:spcBef>
                          <a:spcPts val="0"/>
                        </a:spcBef>
                        <a:spcAft>
                          <a:spcPts val="0"/>
                        </a:spcAft>
                      </a:pPr>
                      <a:r>
                        <a:rPr lang="en-US" sz="800" b="1" dirty="0">
                          <a:effectLst/>
                          <a:latin typeface="Calibri"/>
                          <a:hlinkClick r:id="rId46"/>
                        </a:rPr>
                        <a:t>G</a:t>
                      </a:r>
                      <a:r>
                        <a:rPr lang="en-US" sz="800" b="1" i="0" dirty="0">
                          <a:effectLst/>
                          <a:latin typeface="Calibri"/>
                          <a:hlinkClick r:id="rId46"/>
                        </a:rPr>
                        <a:t>inger</a:t>
                      </a:r>
                      <a:endParaRPr lang="en-US" sz="800" dirty="0">
                        <a:effectLst/>
                        <a:latin typeface="Calibri"/>
                      </a:endParaRPr>
                    </a:p>
                    <a:p>
                      <a:pPr marL="228600" marR="0" indent="-228600">
                        <a:spcBef>
                          <a:spcPts val="0"/>
                        </a:spcBef>
                        <a:spcAft>
                          <a:spcPts val="0"/>
                        </a:spcAft>
                      </a:pPr>
                      <a:r>
                        <a:rPr lang="en-US" sz="800" b="1" dirty="0">
                          <a:effectLst/>
                          <a:latin typeface="Calibri"/>
                          <a:hlinkClick r:id="rId47"/>
                        </a:rPr>
                        <a:t>G</a:t>
                      </a:r>
                      <a:r>
                        <a:rPr lang="en-US" sz="800" b="1" i="0" dirty="0">
                          <a:effectLst/>
                          <a:latin typeface="Calibri"/>
                          <a:hlinkClick r:id="rId47"/>
                        </a:rPr>
                        <a:t>oldenrod</a:t>
                      </a:r>
                      <a:endParaRPr lang="en-US" sz="800" dirty="0">
                        <a:effectLst/>
                        <a:latin typeface="Calibri"/>
                      </a:endParaRPr>
                    </a:p>
                    <a:p>
                      <a:pPr marL="228600" marR="0" indent="-228600">
                        <a:spcBef>
                          <a:spcPts val="0"/>
                        </a:spcBef>
                        <a:spcAft>
                          <a:spcPts val="0"/>
                        </a:spcAft>
                      </a:pPr>
                      <a:r>
                        <a:rPr lang="en-US" sz="800" b="1" dirty="0">
                          <a:effectLst/>
                          <a:latin typeface="Calibri"/>
                        </a:rPr>
                        <a:t>Grass:</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48"/>
                        </a:rPr>
                        <a:t>Asiatic dayflower</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49"/>
                        </a:rPr>
                        <a:t>bamboo</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50"/>
                        </a:rPr>
                        <a:t>cattail</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51"/>
                        </a:rPr>
                        <a:t>grass</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52"/>
                        </a:rPr>
                        <a:t>crabgrass</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53"/>
                        </a:rPr>
                        <a:t>knotgrass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54"/>
                        </a:rPr>
                        <a:t>knotweed,Japanese</a:t>
                      </a:r>
                      <a:r>
                        <a:rPr lang="en-US" sz="800" b="1" dirty="0">
                          <a:effectLst/>
                          <a:latin typeface="Calibri"/>
                          <a:hlinkClick r:id="rId54"/>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55"/>
                        </a:rPr>
                        <a:t>reedgrass</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56"/>
                        </a:rPr>
                        <a:t>LadysThumb</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57"/>
                        </a:rPr>
                        <a:t>pepper </a:t>
                      </a:r>
                      <a:r>
                        <a:rPr lang="en-US" sz="800" b="1" dirty="0" err="1">
                          <a:effectLst/>
                          <a:latin typeface="Calibri"/>
                          <a:hlinkClick r:id="rId57"/>
                        </a:rPr>
                        <a:t>grasss</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58"/>
                        </a:rPr>
                        <a:t>spiderwort</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59"/>
                        </a:rPr>
                        <a:t>wild rice</a:t>
                      </a:r>
                      <a:endParaRPr lang="en-US" sz="800" dirty="0">
                        <a:effectLst/>
                        <a:latin typeface="Calibri"/>
                      </a:endParaRPr>
                    </a:p>
                    <a:p>
                      <a:pPr marL="228600" marR="0" indent="-228600">
                        <a:spcBef>
                          <a:spcPts val="0"/>
                        </a:spcBef>
                        <a:spcAft>
                          <a:spcPts val="0"/>
                        </a:spcAft>
                      </a:pPr>
                      <a:r>
                        <a:rPr lang="en-US" sz="800" b="1" dirty="0" err="1">
                          <a:effectLst/>
                          <a:latin typeface="Calibri"/>
                          <a:hlinkClick r:id="rId60"/>
                        </a:rPr>
                        <a:t>Hosta</a:t>
                      </a:r>
                      <a:endParaRPr lang="en-US" sz="800" dirty="0">
                        <a:effectLst/>
                        <a:latin typeface="Calibri"/>
                      </a:endParaRPr>
                    </a:p>
                    <a:p>
                      <a:pPr marL="228600" marR="0" indent="-228600">
                        <a:spcBef>
                          <a:spcPts val="0"/>
                        </a:spcBef>
                        <a:spcAft>
                          <a:spcPts val="0"/>
                        </a:spcAft>
                      </a:pPr>
                      <a:r>
                        <a:rPr lang="en-US" sz="800" b="1" dirty="0">
                          <a:effectLst/>
                          <a:latin typeface="Calibri"/>
                          <a:hlinkClick r:id="rId61"/>
                        </a:rPr>
                        <a:t>Jewelweed</a:t>
                      </a:r>
                      <a:endParaRPr lang="en-US" sz="800" dirty="0">
                        <a:effectLst/>
                        <a:latin typeface="Calibri"/>
                      </a:endParaRPr>
                    </a:p>
                    <a:p>
                      <a:pPr marL="228600" marR="0" indent="-228600">
                        <a:spcBef>
                          <a:spcPts val="0"/>
                        </a:spcBef>
                        <a:spcAft>
                          <a:spcPts val="0"/>
                        </a:spcAft>
                      </a:pPr>
                      <a:r>
                        <a:rPr lang="en-US" sz="800" b="1" dirty="0">
                          <a:effectLst/>
                          <a:latin typeface="Calibri"/>
                          <a:hlinkClick r:id="rId62"/>
                        </a:rPr>
                        <a:t>Kudzu</a:t>
                      </a:r>
                      <a:endParaRPr lang="en-US" sz="800" dirty="0">
                        <a:effectLst/>
                        <a:latin typeface="Calibri"/>
                      </a:endParaRPr>
                    </a:p>
                    <a:p>
                      <a:pPr marL="228600" marR="0" indent="-228600">
                        <a:spcBef>
                          <a:spcPts val="0"/>
                        </a:spcBef>
                        <a:spcAft>
                          <a:spcPts val="0"/>
                        </a:spcAft>
                      </a:pPr>
                      <a:r>
                        <a:rPr lang="en-US" sz="800" b="1" dirty="0">
                          <a:effectLst/>
                          <a:latin typeface="Calibri"/>
                        </a:rPr>
                        <a:t>Lettuce-Like:</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63"/>
                        </a:rPr>
                        <a:t>chicory</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64"/>
                        </a:rPr>
                        <a:t>dandelion</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65"/>
                        </a:rPr>
                        <a:t>lettuce, wild</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66"/>
                        </a:rPr>
                        <a:t>lettuce, prickly</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67"/>
                        </a:rPr>
                        <a:t>sow thistle</a:t>
                      </a:r>
                      <a:endParaRPr lang="en-US" sz="800" dirty="0">
                        <a:effectLst/>
                        <a:latin typeface="Calibri"/>
                      </a:endParaRPr>
                    </a:p>
                    <a:p>
                      <a:pPr marL="0" marR="0">
                        <a:spcBef>
                          <a:spcPts val="0"/>
                        </a:spcBef>
                        <a:spcAft>
                          <a:spcPts val="0"/>
                        </a:spcAft>
                      </a:pPr>
                      <a:r>
                        <a:rPr lang="en-US" sz="800" b="1" dirty="0">
                          <a:effectLst/>
                          <a:latin typeface="Calibri"/>
                        </a:rPr>
                        <a:t>Mallow/Hibiscus family:</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68"/>
                        </a:rPr>
                        <a:t>common</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69"/>
                        </a:rPr>
                        <a:t>high</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70"/>
                        </a:rPr>
                        <a:t>marshmallow</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71"/>
                        </a:rPr>
                        <a:t>Rose of Sharon</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72"/>
                        </a:rPr>
                        <a:t>velvet leaf mallow</a:t>
                      </a:r>
                      <a:endParaRPr lang="en-US" sz="800" dirty="0">
                        <a:effectLst/>
                        <a:latin typeface="Calibri"/>
                      </a:endParaRPr>
                    </a:p>
                    <a:p>
                      <a:pPr marL="228600" marR="0" indent="-228600">
                        <a:spcBef>
                          <a:spcPts val="0"/>
                        </a:spcBef>
                        <a:spcAft>
                          <a:spcPts val="0"/>
                        </a:spcAft>
                      </a:pPr>
                      <a:r>
                        <a:rPr lang="en-US" sz="800" b="1" dirty="0" err="1">
                          <a:effectLst/>
                          <a:latin typeface="Calibri"/>
                          <a:hlinkClick r:id="rId73"/>
                        </a:rPr>
                        <a:t>Mayapple</a:t>
                      </a:r>
                      <a:endParaRPr lang="en-US" sz="800" dirty="0">
                        <a:effectLst/>
                        <a:latin typeface="Calibri"/>
                      </a:endParaRPr>
                    </a:p>
                    <a:p>
                      <a:pPr marL="228600" marR="0" indent="-228600">
                        <a:spcBef>
                          <a:spcPts val="0"/>
                        </a:spcBef>
                        <a:spcAft>
                          <a:spcPts val="0"/>
                        </a:spcAft>
                      </a:pPr>
                      <a:r>
                        <a:rPr lang="en-US" sz="800" b="1" dirty="0">
                          <a:effectLst/>
                          <a:latin typeface="Calibri"/>
                          <a:hlinkClick r:id="rId74"/>
                        </a:rPr>
                        <a:t>Milkweed</a:t>
                      </a:r>
                      <a:endParaRPr lang="en-US" sz="800" dirty="0">
                        <a:effectLst/>
                        <a:latin typeface="Calibri"/>
                      </a:endParaRPr>
                    </a:p>
                  </a:txBody>
                  <a:tcPr marL="38574" marR="3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marR="0" indent="-228600">
                        <a:spcBef>
                          <a:spcPts val="0"/>
                        </a:spcBef>
                        <a:spcAft>
                          <a:spcPts val="0"/>
                        </a:spcAft>
                      </a:pPr>
                      <a:r>
                        <a:rPr lang="en-US" sz="800" dirty="0">
                          <a:effectLst/>
                          <a:latin typeface="Calibri"/>
                        </a:rPr>
                        <a:t> </a:t>
                      </a:r>
                    </a:p>
                    <a:p>
                      <a:pPr marL="0" marR="0">
                        <a:spcBef>
                          <a:spcPts val="0"/>
                        </a:spcBef>
                        <a:spcAft>
                          <a:spcPts val="0"/>
                        </a:spcAft>
                      </a:pPr>
                      <a:r>
                        <a:rPr lang="en-US" sz="800" b="1" dirty="0">
                          <a:effectLst/>
                          <a:latin typeface="Calibri"/>
                        </a:rPr>
                        <a:t>Mint: groundcover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75"/>
                        </a:rPr>
                        <a:t>ground ivy</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76"/>
                        </a:rPr>
                        <a:t>henbit</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77"/>
                        </a:rPr>
                        <a:t>purple deadnettle</a:t>
                      </a:r>
                      <a:endParaRPr lang="en-US" sz="800" dirty="0">
                        <a:effectLst/>
                        <a:latin typeface="Calibri"/>
                      </a:endParaRPr>
                    </a:p>
                    <a:p>
                      <a:pPr marL="228600" marR="0" indent="-228600">
                        <a:spcBef>
                          <a:spcPts val="0"/>
                        </a:spcBef>
                        <a:spcAft>
                          <a:spcPts val="0"/>
                        </a:spcAft>
                      </a:pPr>
                      <a:r>
                        <a:rPr lang="en-US" sz="800" b="1" dirty="0">
                          <a:effectLst/>
                          <a:latin typeface="Calibri"/>
                        </a:rPr>
                        <a:t>Mint: upright</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78"/>
                        </a:rPr>
                        <a:t>anise hyssop</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79"/>
                        </a:rPr>
                        <a:t>bee balm, scarlet</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80"/>
                        </a:rPr>
                        <a:t>bee balm, wild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81"/>
                        </a:rPr>
                        <a:t>horsemint</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82"/>
                        </a:rPr>
                        <a:t>giant hyssop</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83"/>
                        </a:rPr>
                        <a:t>lemon balm</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84"/>
                        </a:rPr>
                        <a:t>mountain mint</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85"/>
                        </a:rPr>
                        <a:t>shiso</a:t>
                      </a:r>
                      <a:r>
                        <a:rPr lang="en-US" sz="800" b="1" dirty="0">
                          <a:effectLst/>
                          <a:latin typeface="Calibri"/>
                          <a:hlinkClick r:id="rId85"/>
                        </a:rPr>
                        <a:t>, </a:t>
                      </a:r>
                      <a:r>
                        <a:rPr lang="en-US" sz="800" b="1" dirty="0" err="1">
                          <a:effectLst/>
                          <a:latin typeface="Calibri"/>
                          <a:hlinkClick r:id="rId85"/>
                        </a:rPr>
                        <a:t>beafsteak</a:t>
                      </a:r>
                      <a:r>
                        <a:rPr lang="en-US" sz="800" b="1" dirty="0">
                          <a:effectLst/>
                          <a:latin typeface="Calibri"/>
                          <a:hlinkClick r:id="rId85"/>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86"/>
                        </a:rPr>
                        <a:t>spearmint</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87"/>
                        </a:rPr>
                        <a:t>watermint</a:t>
                      </a:r>
                      <a:endParaRPr lang="en-US" sz="800" dirty="0">
                        <a:effectLst/>
                        <a:latin typeface="Calibri"/>
                      </a:endParaRPr>
                    </a:p>
                    <a:p>
                      <a:pPr marL="228600" marR="0" indent="-228600">
                        <a:spcBef>
                          <a:spcPts val="0"/>
                        </a:spcBef>
                        <a:spcAft>
                          <a:spcPts val="0"/>
                        </a:spcAft>
                      </a:pPr>
                      <a:r>
                        <a:rPr lang="en-US" sz="800" b="1" dirty="0">
                          <a:effectLst/>
                          <a:latin typeface="Calibri"/>
                          <a:hlinkClick r:id="rId88"/>
                        </a:rPr>
                        <a:t>Mullein</a:t>
                      </a:r>
                      <a:endParaRPr lang="en-US" sz="800" dirty="0">
                        <a:effectLst/>
                        <a:latin typeface="Calibri"/>
                      </a:endParaRPr>
                    </a:p>
                    <a:p>
                      <a:pPr marL="0" marR="0">
                        <a:spcBef>
                          <a:spcPts val="0"/>
                        </a:spcBef>
                        <a:spcAft>
                          <a:spcPts val="0"/>
                        </a:spcAft>
                      </a:pPr>
                      <a:r>
                        <a:rPr lang="en-US" sz="800" b="1" dirty="0">
                          <a:effectLst/>
                          <a:latin typeface="Calibri"/>
                        </a:rPr>
                        <a:t>Mustard &amp; Cress:</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89"/>
                        </a:rPr>
                        <a:t>mustard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90"/>
                        </a:rPr>
                        <a:t>garlic mustard</a:t>
                      </a:r>
                      <a:endParaRPr lang="en-US" sz="800" dirty="0">
                        <a:effectLst/>
                        <a:latin typeface="Calibri"/>
                      </a:endParaRPr>
                    </a:p>
                    <a:p>
                      <a:pPr marL="228600" marR="0" indent="-228600">
                        <a:spcBef>
                          <a:spcPts val="0"/>
                        </a:spcBef>
                        <a:spcAft>
                          <a:spcPts val="0"/>
                        </a:spcAft>
                      </a:pPr>
                      <a:r>
                        <a:rPr lang="en-US" sz="800" b="1" dirty="0">
                          <a:effectLst/>
                          <a:latin typeface="Calibri"/>
                        </a:rPr>
                        <a:t>&amp; cress: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91"/>
                        </a:rPr>
                        <a:t>bittercress</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92"/>
                        </a:rPr>
                        <a:t>pennycress</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93"/>
                        </a:rPr>
                        <a:t>peppercress</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smtClean="0">
                          <a:effectLst/>
                          <a:latin typeface="Calibri"/>
                          <a:hlinkClick r:id="rId94"/>
                        </a:rPr>
                        <a:t>Sheperd’s</a:t>
                      </a:r>
                      <a:r>
                        <a:rPr lang="en-US" sz="800" b="1" dirty="0" smtClean="0">
                          <a:effectLst/>
                          <a:latin typeface="Calibri"/>
                          <a:hlinkClick r:id="rId94"/>
                        </a:rPr>
                        <a:t> </a:t>
                      </a:r>
                      <a:r>
                        <a:rPr lang="en-US" sz="800" b="1" dirty="0">
                          <a:effectLst/>
                          <a:latin typeface="Calibri"/>
                          <a:hlinkClick r:id="rId94"/>
                        </a:rPr>
                        <a:t>purse</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95"/>
                        </a:rPr>
                        <a:t>watercress</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96"/>
                        </a:rPr>
                        <a:t>wintercress</a:t>
                      </a:r>
                      <a:endParaRPr lang="en-US" sz="800" dirty="0">
                        <a:effectLst/>
                        <a:latin typeface="Calibri"/>
                      </a:endParaRPr>
                    </a:p>
                    <a:p>
                      <a:pPr marL="0" marR="0">
                        <a:spcBef>
                          <a:spcPts val="0"/>
                        </a:spcBef>
                        <a:spcAft>
                          <a:spcPts val="0"/>
                        </a:spcAft>
                      </a:pPr>
                      <a:r>
                        <a:rPr lang="en-US" sz="800" b="1" dirty="0">
                          <a:effectLst/>
                          <a:latin typeface="Calibri"/>
                        </a:rPr>
                        <a:t>Nettle:</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97"/>
                        </a:rPr>
                        <a:t>clearweed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98"/>
                        </a:rPr>
                        <a:t>stinging</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99"/>
                        </a:rPr>
                        <a:t>wood</a:t>
                      </a:r>
                      <a:endParaRPr lang="en-US" sz="800" dirty="0">
                        <a:effectLst/>
                        <a:latin typeface="Calibri"/>
                      </a:endParaRPr>
                    </a:p>
                    <a:p>
                      <a:pPr marL="0" marR="0">
                        <a:spcBef>
                          <a:spcPts val="0"/>
                        </a:spcBef>
                        <a:spcAft>
                          <a:spcPts val="0"/>
                        </a:spcAft>
                      </a:pPr>
                      <a:r>
                        <a:rPr lang="en-US" sz="800" b="1" dirty="0">
                          <a:effectLst/>
                          <a:latin typeface="Calibri"/>
                        </a:rPr>
                        <a:t>Nightshade:</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00"/>
                        </a:rPr>
                        <a:t>ground cherry</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01"/>
                        </a:rPr>
                        <a:t>black nightshade</a:t>
                      </a:r>
                      <a:endParaRPr lang="en-US" sz="800" dirty="0">
                        <a:effectLst/>
                        <a:latin typeface="Calibri"/>
                      </a:endParaRPr>
                    </a:p>
                    <a:p>
                      <a:pPr marL="0" marR="0">
                        <a:spcBef>
                          <a:spcPts val="0"/>
                        </a:spcBef>
                        <a:spcAft>
                          <a:spcPts val="0"/>
                        </a:spcAft>
                      </a:pPr>
                      <a:r>
                        <a:rPr lang="en-US" sz="800" b="1" dirty="0">
                          <a:effectLst/>
                          <a:latin typeface="Calibri"/>
                        </a:rPr>
                        <a:t>Onion &amp; Garlic:</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02"/>
                        </a:rPr>
                        <a:t>garlic, wild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03"/>
                        </a:rPr>
                        <a:t>onion grass </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04"/>
                        </a:rPr>
                        <a:t>ramps </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hlinkClick r:id="rId105"/>
                        </a:rPr>
                        <a:t>Pickerelweed</a:t>
                      </a:r>
                      <a:endParaRPr lang="en-US" sz="800" dirty="0">
                        <a:effectLst/>
                        <a:latin typeface="Calibri"/>
                      </a:endParaRPr>
                    </a:p>
                    <a:p>
                      <a:pPr marL="0" marR="0">
                        <a:spcBef>
                          <a:spcPts val="0"/>
                        </a:spcBef>
                        <a:spcAft>
                          <a:spcPts val="0"/>
                        </a:spcAft>
                      </a:pPr>
                      <a:r>
                        <a:rPr lang="en-US" sz="800" b="1" dirty="0">
                          <a:effectLst/>
                          <a:latin typeface="Calibri"/>
                        </a:rPr>
                        <a:t>Plantain/</a:t>
                      </a:r>
                      <a:r>
                        <a:rPr lang="en-US" sz="800" b="1" dirty="0" err="1">
                          <a:effectLst/>
                          <a:latin typeface="Calibri"/>
                        </a:rPr>
                        <a:t>Plantago</a:t>
                      </a:r>
                      <a:r>
                        <a:rPr lang="en-US" sz="800" b="1" dirty="0">
                          <a:effectLst/>
                          <a:latin typeface="Calibri"/>
                        </a:rPr>
                        <a:t>:</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06"/>
                        </a:rPr>
                        <a:t>broad leaf</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07"/>
                        </a:rPr>
                        <a:t>narrow leaf</a:t>
                      </a:r>
                      <a:endParaRPr lang="en-US" sz="800" dirty="0">
                        <a:effectLst/>
                        <a:latin typeface="Calibri"/>
                      </a:endParaRPr>
                    </a:p>
                    <a:p>
                      <a:pPr marL="228600" marR="0" indent="-228600">
                        <a:spcBef>
                          <a:spcPts val="0"/>
                        </a:spcBef>
                        <a:spcAft>
                          <a:spcPts val="0"/>
                        </a:spcAft>
                      </a:pPr>
                      <a:r>
                        <a:rPr lang="en-US" sz="800" b="1" dirty="0">
                          <a:effectLst/>
                          <a:latin typeface="Calibri"/>
                          <a:hlinkClick r:id="rId108"/>
                        </a:rPr>
                        <a:t>Pokeweed</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hlinkClick r:id="rId109"/>
                        </a:rPr>
                        <a:t>Prickly pear </a:t>
                      </a:r>
                      <a:endParaRPr lang="en-US" sz="800" dirty="0">
                        <a:effectLst/>
                        <a:latin typeface="Calibri"/>
                      </a:endParaRPr>
                    </a:p>
                    <a:p>
                      <a:pPr marL="228600" marR="0" indent="-228600">
                        <a:spcBef>
                          <a:spcPts val="0"/>
                        </a:spcBef>
                        <a:spcAft>
                          <a:spcPts val="0"/>
                        </a:spcAft>
                      </a:pPr>
                      <a:r>
                        <a:rPr lang="en-US" sz="800" dirty="0">
                          <a:effectLst/>
                          <a:latin typeface="Calibri"/>
                        </a:rPr>
                        <a:t> </a:t>
                      </a:r>
                    </a:p>
                  </a:txBody>
                  <a:tcPr marL="38574" marR="3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dirty="0">
                          <a:effectLst/>
                          <a:latin typeface="Calibri"/>
                        </a:rPr>
                        <a:t> </a:t>
                      </a:r>
                    </a:p>
                    <a:p>
                      <a:pPr marL="228600" marR="0" indent="-228600">
                        <a:spcBef>
                          <a:spcPts val="0"/>
                        </a:spcBef>
                        <a:spcAft>
                          <a:spcPts val="0"/>
                        </a:spcAft>
                      </a:pPr>
                      <a:r>
                        <a:rPr lang="en-US" sz="800" b="1" dirty="0">
                          <a:effectLst/>
                          <a:latin typeface="Calibri"/>
                          <a:hlinkClick r:id="rId110"/>
                        </a:rPr>
                        <a:t>Purple loosestrife</a:t>
                      </a:r>
                      <a:endParaRPr lang="en-US" sz="800" dirty="0">
                        <a:effectLst/>
                        <a:latin typeface="Calibri"/>
                      </a:endParaRPr>
                    </a:p>
                    <a:p>
                      <a:pPr marL="0" marR="0">
                        <a:spcBef>
                          <a:spcPts val="0"/>
                        </a:spcBef>
                        <a:spcAft>
                          <a:spcPts val="0"/>
                        </a:spcAft>
                      </a:pPr>
                      <a:r>
                        <a:rPr lang="en-US" sz="800" b="1" dirty="0">
                          <a:effectLst/>
                          <a:latin typeface="Calibri"/>
                          <a:hlinkClick r:id="rId111"/>
                        </a:rPr>
                        <a:t>Purslane</a:t>
                      </a:r>
                      <a:endParaRPr lang="en-US" sz="800" dirty="0">
                        <a:effectLst/>
                        <a:latin typeface="Calibri"/>
                      </a:endParaRPr>
                    </a:p>
                    <a:p>
                      <a:pPr marL="0" marR="0">
                        <a:spcBef>
                          <a:spcPts val="0"/>
                        </a:spcBef>
                        <a:spcAft>
                          <a:spcPts val="0"/>
                        </a:spcAft>
                      </a:pPr>
                      <a:r>
                        <a:rPr lang="en-US" sz="800" b="1" i="0" dirty="0">
                          <a:solidFill>
                            <a:srgbClr val="000000"/>
                          </a:solidFill>
                          <a:effectLst/>
                          <a:latin typeface="Calibri"/>
                          <a:hlinkClick r:id="rId112"/>
                        </a:rPr>
                        <a:t>Salsify</a:t>
                      </a:r>
                      <a:endParaRPr lang="en-US" sz="800" dirty="0">
                        <a:effectLst/>
                        <a:latin typeface="Calibri"/>
                      </a:endParaRPr>
                    </a:p>
                    <a:p>
                      <a:pPr marL="0" marR="0">
                        <a:spcBef>
                          <a:spcPts val="0"/>
                        </a:spcBef>
                        <a:spcAft>
                          <a:spcPts val="0"/>
                        </a:spcAft>
                      </a:pPr>
                      <a:r>
                        <a:rPr lang="en-US" sz="800" b="1" dirty="0">
                          <a:effectLst/>
                          <a:latin typeface="Calibri"/>
                        </a:rPr>
                        <a:t>Solomon Seal:</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13"/>
                        </a:rPr>
                        <a:t>common</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14"/>
                        </a:rPr>
                        <a:t>false</a:t>
                      </a:r>
                      <a:endParaRPr lang="en-US" sz="800" dirty="0">
                        <a:effectLst/>
                        <a:latin typeface="Calibri"/>
                      </a:endParaRPr>
                    </a:p>
                    <a:p>
                      <a:pPr marL="228600" marR="0" indent="-228600">
                        <a:spcBef>
                          <a:spcPts val="0"/>
                        </a:spcBef>
                        <a:spcAft>
                          <a:spcPts val="0"/>
                        </a:spcAft>
                      </a:pPr>
                      <a:r>
                        <a:rPr lang="en-US" sz="800" b="1" dirty="0">
                          <a:effectLst/>
                          <a:latin typeface="Calibri"/>
                          <a:hlinkClick r:id="rId115"/>
                        </a:rPr>
                        <a:t>Speedwell</a:t>
                      </a:r>
                      <a:endParaRPr lang="en-US" sz="800" dirty="0">
                        <a:effectLst/>
                        <a:latin typeface="Calibri"/>
                      </a:endParaRPr>
                    </a:p>
                    <a:p>
                      <a:pPr marL="228600" marR="0" indent="-228600">
                        <a:spcBef>
                          <a:spcPts val="0"/>
                        </a:spcBef>
                        <a:spcAft>
                          <a:spcPts val="0"/>
                        </a:spcAft>
                      </a:pPr>
                      <a:r>
                        <a:rPr lang="en-US" sz="800" b="1" dirty="0">
                          <a:effectLst/>
                          <a:latin typeface="Calibri"/>
                          <a:hlinkClick r:id="rId116"/>
                        </a:rPr>
                        <a:t>Spring beauty</a:t>
                      </a:r>
                      <a:endParaRPr lang="en-US" sz="800" dirty="0">
                        <a:effectLst/>
                        <a:latin typeface="Calibri"/>
                      </a:endParaRPr>
                    </a:p>
                    <a:p>
                      <a:pPr marL="0" marR="0">
                        <a:spcBef>
                          <a:spcPts val="0"/>
                        </a:spcBef>
                        <a:spcAft>
                          <a:spcPts val="0"/>
                        </a:spcAft>
                      </a:pPr>
                      <a:r>
                        <a:rPr lang="en-US" sz="800" b="1" dirty="0">
                          <a:effectLst/>
                          <a:latin typeface="Calibri"/>
                        </a:rPr>
                        <a:t>Strawberry: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17"/>
                        </a:rPr>
                        <a:t>Indian</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18"/>
                        </a:rPr>
                        <a:t>wild</a:t>
                      </a:r>
                      <a:endParaRPr lang="en-US" sz="800" dirty="0">
                        <a:effectLst/>
                        <a:latin typeface="Calibri"/>
                      </a:endParaRPr>
                    </a:p>
                    <a:p>
                      <a:pPr marL="0" marR="0">
                        <a:spcBef>
                          <a:spcPts val="0"/>
                        </a:spcBef>
                        <a:spcAft>
                          <a:spcPts val="0"/>
                        </a:spcAft>
                      </a:pPr>
                      <a:r>
                        <a:rPr lang="en-US" sz="800" b="1" dirty="0">
                          <a:effectLst/>
                          <a:latin typeface="Calibri"/>
                        </a:rPr>
                        <a:t>Sunflower:</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err="1">
                          <a:effectLst/>
                          <a:latin typeface="Calibri"/>
                          <a:hlinkClick r:id="rId119"/>
                        </a:rPr>
                        <a:t>sunchoke</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120"/>
                        </a:rPr>
                        <a:t>sunflower</a:t>
                      </a:r>
                      <a:endParaRPr lang="en-US" sz="800" dirty="0">
                        <a:effectLst/>
                        <a:latin typeface="Calibri"/>
                      </a:endParaRPr>
                    </a:p>
                    <a:p>
                      <a:pPr marL="0" marR="0">
                        <a:spcBef>
                          <a:spcPts val="0"/>
                        </a:spcBef>
                        <a:spcAft>
                          <a:spcPts val="0"/>
                        </a:spcAft>
                      </a:pPr>
                      <a:r>
                        <a:rPr lang="en-US" sz="800" b="1" dirty="0">
                          <a:effectLst/>
                          <a:latin typeface="Calibri"/>
                        </a:rPr>
                        <a:t>Thistle:</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121"/>
                        </a:rPr>
                        <a:t>bull </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122"/>
                        </a:rPr>
                        <a:t>burdock</a:t>
                      </a:r>
                      <a:r>
                        <a:rPr lang="en-US" sz="800" b="1" dirty="0">
                          <a:effectLst/>
                          <a:latin typeface="Calibri"/>
                        </a:rPr>
                        <a:t> </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123"/>
                        </a:rPr>
                        <a:t>field </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124"/>
                        </a:rPr>
                        <a:t>milk</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hlinkClick r:id="rId125"/>
                        </a:rPr>
                        <a:t>Violet, wild</a:t>
                      </a:r>
                      <a:endParaRPr lang="en-US" sz="800" dirty="0">
                        <a:effectLst/>
                        <a:latin typeface="Calibri"/>
                      </a:endParaRPr>
                    </a:p>
                    <a:p>
                      <a:pPr marL="228600" marR="0" indent="-228600">
                        <a:spcBef>
                          <a:spcPts val="0"/>
                        </a:spcBef>
                        <a:spcAft>
                          <a:spcPts val="0"/>
                        </a:spcAft>
                      </a:pPr>
                      <a:r>
                        <a:rPr lang="en-US" sz="800" b="1" dirty="0">
                          <a:effectLst/>
                          <a:latin typeface="Calibri"/>
                          <a:hlinkClick r:id="rId126"/>
                        </a:rPr>
                        <a:t>Water chestnut</a:t>
                      </a:r>
                      <a:endParaRPr lang="en-US" sz="800" dirty="0">
                        <a:effectLst/>
                        <a:latin typeface="Calibri"/>
                      </a:endParaRPr>
                    </a:p>
                    <a:p>
                      <a:pPr marL="228600" marR="0" indent="-228600">
                        <a:spcBef>
                          <a:spcPts val="0"/>
                        </a:spcBef>
                        <a:spcAft>
                          <a:spcPts val="0"/>
                        </a:spcAft>
                      </a:pPr>
                      <a:r>
                        <a:rPr lang="en-US" sz="800" b="1" dirty="0">
                          <a:effectLst/>
                          <a:latin typeface="Calibri"/>
                          <a:hlinkClick r:id="rId127"/>
                        </a:rPr>
                        <a:t>Water hyacinth</a:t>
                      </a:r>
                      <a:endParaRPr lang="en-US" sz="800" dirty="0">
                        <a:effectLst/>
                        <a:latin typeface="Calibri"/>
                      </a:endParaRPr>
                    </a:p>
                    <a:p>
                      <a:pPr marL="0" marR="0">
                        <a:spcBef>
                          <a:spcPts val="0"/>
                        </a:spcBef>
                        <a:spcAft>
                          <a:spcPts val="0"/>
                        </a:spcAft>
                      </a:pPr>
                      <a:r>
                        <a:rPr lang="en-US" sz="800" b="1" dirty="0">
                          <a:effectLst/>
                          <a:latin typeface="Calibri"/>
                        </a:rPr>
                        <a:t>Water lilies:</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128"/>
                        </a:rPr>
                        <a:t>American lotus</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129"/>
                        </a:rPr>
                        <a:t>yellow pond lily</a:t>
                      </a:r>
                      <a:endParaRPr lang="en-US" sz="800" dirty="0">
                        <a:effectLst/>
                        <a:latin typeface="Calibri"/>
                      </a:endParaRPr>
                    </a:p>
                    <a:p>
                      <a:pPr marL="228600" marR="0" indent="-228600">
                        <a:spcBef>
                          <a:spcPts val="0"/>
                        </a:spcBef>
                        <a:spcAft>
                          <a:spcPts val="0"/>
                        </a:spcAft>
                      </a:pPr>
                      <a:r>
                        <a:rPr lang="en-US" sz="800" b="1" dirty="0">
                          <a:effectLst/>
                          <a:latin typeface="Calibri"/>
                          <a:hlinkClick r:id="rId130"/>
                        </a:rPr>
                        <a:t>Yarrow</a:t>
                      </a:r>
                      <a:endParaRPr lang="en-US" sz="800" dirty="0">
                        <a:effectLst/>
                        <a:latin typeface="Calibri"/>
                      </a:endParaRPr>
                    </a:p>
                    <a:p>
                      <a:pPr marL="228600" marR="0" indent="-228600">
                        <a:spcBef>
                          <a:spcPts val="0"/>
                        </a:spcBef>
                        <a:spcAft>
                          <a:spcPts val="0"/>
                        </a:spcAft>
                      </a:pPr>
                      <a:r>
                        <a:rPr lang="en-US" sz="800" b="1" dirty="0">
                          <a:effectLst/>
                          <a:latin typeface="Calibri"/>
                          <a:hlinkClick r:id="rId131"/>
                        </a:rPr>
                        <a:t>Yucca</a:t>
                      </a:r>
                      <a:r>
                        <a:rPr lang="en-US" sz="800" b="1" dirty="0">
                          <a:effectLst/>
                          <a:latin typeface="Calibri"/>
                        </a:rPr>
                        <a:t/>
                      </a:r>
                      <a:br>
                        <a:rPr lang="en-US" sz="800" b="1" dirty="0">
                          <a:effectLst/>
                          <a:latin typeface="Calibri"/>
                        </a:rPr>
                      </a:br>
                      <a:r>
                        <a:rPr lang="en-US" sz="800" b="1" dirty="0">
                          <a:effectLst/>
                          <a:latin typeface="Calibri"/>
                        </a:rPr>
                        <a:t> </a:t>
                      </a:r>
                      <a:endParaRPr lang="en-US" sz="800" dirty="0">
                        <a:effectLst/>
                        <a:latin typeface="Calibri"/>
                      </a:endParaRPr>
                    </a:p>
                    <a:p>
                      <a:pPr marL="0" marR="0">
                        <a:spcBef>
                          <a:spcPts val="0"/>
                        </a:spcBef>
                        <a:spcAft>
                          <a:spcPts val="0"/>
                        </a:spcAft>
                      </a:pPr>
                      <a:r>
                        <a:rPr lang="en-US" sz="800" b="1" dirty="0">
                          <a:effectLst/>
                          <a:latin typeface="Calibri"/>
                        </a:rPr>
                        <a:t>VINES:</a:t>
                      </a:r>
                      <a:endParaRPr lang="en-US" sz="800" dirty="0">
                        <a:effectLst/>
                        <a:latin typeface="Calibri"/>
                      </a:endParaRPr>
                    </a:p>
                    <a:p>
                      <a:pPr marL="0" marR="0">
                        <a:spcBef>
                          <a:spcPts val="0"/>
                        </a:spcBef>
                        <a:spcAft>
                          <a:spcPts val="0"/>
                        </a:spcAft>
                      </a:pPr>
                      <a:r>
                        <a:rPr lang="en-US" sz="800" b="1" dirty="0">
                          <a:effectLst/>
                          <a:latin typeface="Calibri"/>
                        </a:rPr>
                        <a:t>Grapevine &amp; related:</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132"/>
                        </a:rPr>
                        <a:t>grape, riverbank</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133"/>
                        </a:rPr>
                        <a:t>porcelainberry</a:t>
                      </a:r>
                      <a:endParaRPr lang="en-US" sz="800" dirty="0">
                        <a:effectLst/>
                        <a:latin typeface="Calibri"/>
                      </a:endParaRPr>
                    </a:p>
                    <a:p>
                      <a:pPr marL="228600" marR="0" indent="-228600">
                        <a:spcBef>
                          <a:spcPts val="0"/>
                        </a:spcBef>
                        <a:spcAft>
                          <a:spcPts val="0"/>
                        </a:spcAft>
                      </a:pPr>
                      <a:r>
                        <a:rPr lang="en-US" sz="800" b="1" u="sng" dirty="0">
                          <a:effectLst/>
                          <a:latin typeface="Calibri"/>
                          <a:hlinkClick r:id="rId134"/>
                        </a:rPr>
                        <a:t>Greenbrier/Smilax</a:t>
                      </a:r>
                      <a:endParaRPr lang="en-US" sz="800" dirty="0">
                        <a:effectLst/>
                        <a:latin typeface="Calibri"/>
                      </a:endParaRPr>
                    </a:p>
                    <a:p>
                      <a:pPr marL="228600" marR="0" indent="-228600">
                        <a:spcBef>
                          <a:spcPts val="0"/>
                        </a:spcBef>
                        <a:spcAft>
                          <a:spcPts val="0"/>
                        </a:spcAft>
                      </a:pPr>
                      <a:r>
                        <a:rPr lang="en-US" sz="800" b="1" dirty="0">
                          <a:effectLst/>
                          <a:latin typeface="Calibri"/>
                          <a:hlinkClick r:id="rId135"/>
                        </a:rPr>
                        <a:t>Hardy kiwi</a:t>
                      </a:r>
                      <a:endParaRPr lang="en-US" sz="800" dirty="0">
                        <a:effectLst/>
                        <a:latin typeface="Calibri"/>
                      </a:endParaRPr>
                    </a:p>
                    <a:p>
                      <a:pPr marL="228600" marR="0" indent="-228600">
                        <a:spcBef>
                          <a:spcPts val="0"/>
                        </a:spcBef>
                        <a:spcAft>
                          <a:spcPts val="0"/>
                        </a:spcAft>
                      </a:pPr>
                      <a:r>
                        <a:rPr lang="en-US" sz="800" b="1" dirty="0" err="1">
                          <a:effectLst/>
                          <a:latin typeface="Calibri"/>
                          <a:hlinkClick r:id="rId136"/>
                        </a:rPr>
                        <a:t>Honeysuckle,Japanese</a:t>
                      </a:r>
                      <a:endParaRPr lang="en-US" sz="800" dirty="0">
                        <a:effectLst/>
                        <a:latin typeface="Calibri"/>
                      </a:endParaRPr>
                    </a:p>
                    <a:p>
                      <a:pPr marL="228600" marR="0" indent="-228600">
                        <a:spcBef>
                          <a:spcPts val="0"/>
                        </a:spcBef>
                        <a:spcAft>
                          <a:spcPts val="0"/>
                        </a:spcAft>
                      </a:pPr>
                      <a:r>
                        <a:rPr lang="en-US" sz="800" b="1" dirty="0">
                          <a:effectLst/>
                          <a:latin typeface="Calibri"/>
                          <a:hlinkClick r:id="rId137"/>
                        </a:rPr>
                        <a:t>Hyacinth bean</a:t>
                      </a:r>
                      <a:endParaRPr lang="en-US" sz="800" dirty="0">
                        <a:effectLst/>
                        <a:latin typeface="Calibri"/>
                      </a:endParaRPr>
                    </a:p>
                    <a:p>
                      <a:pPr marL="228600" marR="0" indent="-228600">
                        <a:spcBef>
                          <a:spcPts val="0"/>
                        </a:spcBef>
                        <a:spcAft>
                          <a:spcPts val="0"/>
                        </a:spcAft>
                      </a:pPr>
                      <a:r>
                        <a:rPr lang="en-US" sz="800" b="1" dirty="0">
                          <a:effectLst/>
                          <a:latin typeface="Calibri"/>
                          <a:hlinkClick r:id="rId62"/>
                        </a:rPr>
                        <a:t>Kudzu</a:t>
                      </a:r>
                      <a:endParaRPr lang="en-US" sz="800" dirty="0">
                        <a:effectLst/>
                        <a:latin typeface="Calibri"/>
                      </a:endParaRPr>
                    </a:p>
                    <a:p>
                      <a:pPr marL="228600" marR="0" indent="-228600">
                        <a:spcBef>
                          <a:spcPts val="0"/>
                        </a:spcBef>
                        <a:spcAft>
                          <a:spcPts val="0"/>
                        </a:spcAft>
                      </a:pPr>
                      <a:r>
                        <a:rPr lang="en-US" sz="800" b="1" dirty="0">
                          <a:effectLst/>
                          <a:latin typeface="Calibri"/>
                          <a:hlinkClick r:id="rId138"/>
                        </a:rPr>
                        <a:t>Mile-a-minute</a:t>
                      </a:r>
                      <a:endParaRPr lang="en-US" sz="800" dirty="0">
                        <a:effectLst/>
                        <a:latin typeface="Calibri"/>
                      </a:endParaRPr>
                    </a:p>
                    <a:p>
                      <a:pPr marL="228600" marR="0" indent="-228600">
                        <a:spcBef>
                          <a:spcPts val="0"/>
                        </a:spcBef>
                        <a:spcAft>
                          <a:spcPts val="0"/>
                        </a:spcAft>
                      </a:pPr>
                      <a:r>
                        <a:rPr lang="en-US" sz="800" b="1" dirty="0">
                          <a:effectLst/>
                          <a:latin typeface="Calibri"/>
                          <a:hlinkClick r:id="rId139"/>
                        </a:rPr>
                        <a:t>Passion vine</a:t>
                      </a:r>
                      <a:endParaRPr lang="en-US" sz="800" dirty="0">
                        <a:effectLst/>
                        <a:latin typeface="Calibri"/>
                      </a:endParaRPr>
                    </a:p>
                    <a:p>
                      <a:pPr marL="228600" marR="0" indent="-228600">
                        <a:spcBef>
                          <a:spcPts val="0"/>
                        </a:spcBef>
                        <a:spcAft>
                          <a:spcPts val="0"/>
                        </a:spcAft>
                      </a:pPr>
                      <a:r>
                        <a:rPr lang="en-US" sz="800" b="1" dirty="0">
                          <a:effectLst/>
                          <a:latin typeface="Calibri"/>
                          <a:hlinkClick r:id="rId140"/>
                        </a:rPr>
                        <a:t>Potato vine</a:t>
                      </a:r>
                      <a:r>
                        <a:rPr lang="en-US" sz="800" b="1" dirty="0">
                          <a:effectLst/>
                          <a:latin typeface="Calibri"/>
                        </a:rPr>
                        <a:t> </a:t>
                      </a:r>
                      <a:br>
                        <a:rPr lang="en-US" sz="800" b="1" dirty="0">
                          <a:effectLst/>
                          <a:latin typeface="Calibri"/>
                        </a:rPr>
                      </a:br>
                      <a:r>
                        <a:rPr lang="en-US" sz="800" b="1" dirty="0">
                          <a:effectLst/>
                          <a:latin typeface="Calibri"/>
                        </a:rPr>
                        <a:t> </a:t>
                      </a:r>
                      <a:endParaRPr lang="en-US" sz="800" dirty="0">
                        <a:effectLst/>
                        <a:latin typeface="Calibri"/>
                      </a:endParaRPr>
                    </a:p>
                  </a:txBody>
                  <a:tcPr marL="38574" marR="3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Calibri"/>
                        </a:rPr>
                        <a:t> </a:t>
                      </a:r>
                    </a:p>
                    <a:p>
                      <a:pPr marL="0" marR="0">
                        <a:spcBef>
                          <a:spcPts val="0"/>
                        </a:spcBef>
                        <a:spcAft>
                          <a:spcPts val="0"/>
                        </a:spcAft>
                      </a:pPr>
                      <a:r>
                        <a:rPr lang="en-US" sz="800" b="1">
                          <a:effectLst/>
                          <a:latin typeface="Calibri"/>
                        </a:rPr>
                        <a:t>BUSHES:</a:t>
                      </a:r>
                      <a:endParaRPr lang="en-US" sz="800">
                        <a:effectLst/>
                        <a:latin typeface="Calibri"/>
                      </a:endParaRPr>
                    </a:p>
                    <a:p>
                      <a:pPr marL="228600" marR="0" indent="-228600">
                        <a:spcBef>
                          <a:spcPts val="0"/>
                        </a:spcBef>
                        <a:spcAft>
                          <a:spcPts val="0"/>
                        </a:spcAft>
                      </a:pPr>
                      <a:r>
                        <a:rPr lang="en-US" sz="800" b="1">
                          <a:effectLst/>
                          <a:latin typeface="Calibri"/>
                          <a:hlinkClick r:id="rId141"/>
                        </a:rPr>
                        <a:t>Asian Lemon</a:t>
                      </a:r>
                      <a:endParaRPr lang="en-US" sz="800">
                        <a:effectLst/>
                        <a:latin typeface="Calibri"/>
                      </a:endParaRPr>
                    </a:p>
                    <a:p>
                      <a:pPr marL="228600" marR="0" indent="-228600">
                        <a:spcBef>
                          <a:spcPts val="0"/>
                        </a:spcBef>
                        <a:spcAft>
                          <a:spcPts val="0"/>
                        </a:spcAft>
                      </a:pPr>
                      <a:r>
                        <a:rPr lang="en-US" sz="800" b="1">
                          <a:effectLst/>
                          <a:latin typeface="Calibri"/>
                          <a:hlinkClick r:id="rId142"/>
                        </a:rPr>
                        <a:t>Autumnberry/olive</a:t>
                      </a:r>
                      <a:endParaRPr lang="en-US" sz="800">
                        <a:effectLst/>
                        <a:latin typeface="Calibri"/>
                      </a:endParaRPr>
                    </a:p>
                    <a:p>
                      <a:pPr marL="228600" marR="0" indent="-228600">
                        <a:spcBef>
                          <a:spcPts val="0"/>
                        </a:spcBef>
                        <a:spcAft>
                          <a:spcPts val="0"/>
                        </a:spcAft>
                      </a:pPr>
                      <a:r>
                        <a:rPr lang="en-US" sz="800" b="1">
                          <a:effectLst/>
                          <a:latin typeface="Calibri"/>
                          <a:hlinkClick r:id="rId143"/>
                        </a:rPr>
                        <a:t>Bayberry, northern</a:t>
                      </a:r>
                      <a:endParaRPr lang="en-US" sz="800">
                        <a:effectLst/>
                        <a:latin typeface="Calibri"/>
                      </a:endParaRPr>
                    </a:p>
                    <a:p>
                      <a:pPr marL="228600" marR="0" indent="-228600">
                        <a:spcBef>
                          <a:spcPts val="0"/>
                        </a:spcBef>
                        <a:spcAft>
                          <a:spcPts val="0"/>
                        </a:spcAft>
                      </a:pPr>
                      <a:r>
                        <a:rPr lang="en-US" sz="800" b="1">
                          <a:effectLst/>
                          <a:latin typeface="Calibri"/>
                          <a:hlinkClick r:id="rId144"/>
                        </a:rPr>
                        <a:t>Barberry</a:t>
                      </a:r>
                      <a:endParaRPr lang="en-US" sz="800">
                        <a:effectLst/>
                        <a:latin typeface="Calibri"/>
                      </a:endParaRPr>
                    </a:p>
                    <a:p>
                      <a:pPr marL="228600" marR="0" indent="-228600">
                        <a:spcBef>
                          <a:spcPts val="0"/>
                        </a:spcBef>
                        <a:spcAft>
                          <a:spcPts val="0"/>
                        </a:spcAft>
                      </a:pPr>
                      <a:r>
                        <a:rPr lang="en-US" sz="800" b="1">
                          <a:effectLst/>
                          <a:latin typeface="Calibri"/>
                          <a:hlinkClick r:id="rId145"/>
                        </a:rPr>
                        <a:t>Beach plum</a:t>
                      </a:r>
                      <a:endParaRPr lang="en-US" sz="800">
                        <a:effectLst/>
                        <a:latin typeface="Calibri"/>
                      </a:endParaRPr>
                    </a:p>
                    <a:p>
                      <a:pPr marL="228600" marR="0" indent="-228600">
                        <a:spcBef>
                          <a:spcPts val="0"/>
                        </a:spcBef>
                        <a:spcAft>
                          <a:spcPts val="0"/>
                        </a:spcAft>
                      </a:pPr>
                      <a:r>
                        <a:rPr lang="en-US" sz="800" b="1">
                          <a:effectLst/>
                          <a:latin typeface="Calibri"/>
                          <a:hlinkClick r:id="rId146"/>
                        </a:rPr>
                        <a:t>Beautyberry</a:t>
                      </a:r>
                      <a:endParaRPr lang="en-US" sz="800">
                        <a:effectLst/>
                        <a:latin typeface="Calibri"/>
                      </a:endParaRPr>
                    </a:p>
                    <a:p>
                      <a:pPr marL="228600" marR="0" indent="-228600">
                        <a:spcBef>
                          <a:spcPts val="0"/>
                        </a:spcBef>
                        <a:spcAft>
                          <a:spcPts val="0"/>
                        </a:spcAft>
                      </a:pPr>
                      <a:r>
                        <a:rPr lang="en-US" sz="800" b="1">
                          <a:effectLst/>
                          <a:latin typeface="Calibri"/>
                        </a:rPr>
                        <a:t>Blueberry-like:</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47"/>
                        </a:rPr>
                        <a:t>high bush</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48"/>
                        </a:rPr>
                        <a:t>low bush</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49"/>
                        </a:rPr>
                        <a:t>chokeberry, black </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50"/>
                        </a:rPr>
                        <a:t>chokeberry, red</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51"/>
                        </a:rPr>
                        <a:t>huckleberry, black</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52"/>
                        </a:rPr>
                        <a:t>huckleberry, box</a:t>
                      </a:r>
                      <a:endParaRPr lang="en-US" sz="800">
                        <a:effectLst/>
                        <a:latin typeface="Calibri"/>
                      </a:endParaRPr>
                    </a:p>
                    <a:p>
                      <a:pPr marL="228600" marR="0" indent="-228600">
                        <a:spcBef>
                          <a:spcPts val="0"/>
                        </a:spcBef>
                        <a:spcAft>
                          <a:spcPts val="0"/>
                        </a:spcAft>
                      </a:pPr>
                      <a:r>
                        <a:rPr lang="en-US" sz="800" b="1">
                          <a:effectLst/>
                          <a:latin typeface="Calibri"/>
                          <a:hlinkClick r:id="rId153"/>
                        </a:rPr>
                        <a:t>Devil's walking stick </a:t>
                      </a:r>
                      <a:endParaRPr lang="en-US" sz="800">
                        <a:effectLst/>
                        <a:latin typeface="Calibri"/>
                      </a:endParaRPr>
                    </a:p>
                    <a:p>
                      <a:pPr marL="228600" marR="0" indent="-228600">
                        <a:spcBef>
                          <a:spcPts val="0"/>
                        </a:spcBef>
                        <a:spcAft>
                          <a:spcPts val="0"/>
                        </a:spcAft>
                      </a:pPr>
                      <a:r>
                        <a:rPr lang="en-US" sz="800" b="1">
                          <a:effectLst/>
                          <a:latin typeface="Calibri"/>
                          <a:hlinkClick r:id="rId154"/>
                        </a:rPr>
                        <a:t>Elderberry</a:t>
                      </a:r>
                      <a:endParaRPr lang="en-US" sz="800">
                        <a:effectLst/>
                        <a:latin typeface="Calibri"/>
                      </a:endParaRPr>
                    </a:p>
                    <a:p>
                      <a:pPr marL="228600" marR="0" indent="-228600">
                        <a:spcBef>
                          <a:spcPts val="0"/>
                        </a:spcBef>
                        <a:spcAft>
                          <a:spcPts val="0"/>
                        </a:spcAft>
                      </a:pPr>
                      <a:r>
                        <a:rPr lang="en-US" sz="800" b="1">
                          <a:effectLst/>
                          <a:latin typeface="Calibri"/>
                        </a:rPr>
                        <a:t>Holly:</a:t>
                      </a:r>
                      <a:endParaRPr lang="en-US" sz="800">
                        <a:effectLst/>
                        <a:latin typeface="Calibri"/>
                      </a:endParaRPr>
                    </a:p>
                    <a:p>
                      <a:pPr marL="0" marR="0">
                        <a:spcBef>
                          <a:spcPts val="0"/>
                        </a:spcBef>
                        <a:spcAft>
                          <a:spcPts val="0"/>
                        </a:spcAft>
                      </a:pPr>
                      <a:r>
                        <a:rPr lang="en-US" sz="800" b="1">
                          <a:effectLst/>
                          <a:latin typeface="Calibri"/>
                        </a:rPr>
                        <a:t>- </a:t>
                      </a:r>
                      <a:r>
                        <a:rPr lang="en-US" sz="800" b="1">
                          <a:effectLst/>
                          <a:latin typeface="Calibri"/>
                          <a:hlinkClick r:id="rId155"/>
                        </a:rPr>
                        <a:t>inkberry</a:t>
                      </a:r>
                      <a:r>
                        <a:rPr lang="en-US" sz="800">
                          <a:effectLst/>
                          <a:latin typeface="Calibri"/>
                        </a:rPr>
                        <a:t> </a:t>
                      </a:r>
                    </a:p>
                    <a:p>
                      <a:pPr marL="0" marR="0">
                        <a:spcBef>
                          <a:spcPts val="0"/>
                        </a:spcBef>
                        <a:spcAft>
                          <a:spcPts val="0"/>
                        </a:spcAft>
                      </a:pPr>
                      <a:r>
                        <a:rPr lang="en-US" sz="800" b="1">
                          <a:effectLst/>
                          <a:latin typeface="Calibri"/>
                        </a:rPr>
                        <a:t>-</a:t>
                      </a:r>
                      <a:r>
                        <a:rPr lang="en-US" sz="800" b="1" u="none" strike="noStrike">
                          <a:effectLst/>
                          <a:latin typeface="Calibri"/>
                          <a:hlinkClick r:id="rId156"/>
                        </a:rPr>
                        <a:t> </a:t>
                      </a:r>
                      <a:r>
                        <a:rPr lang="en-US" sz="800" b="1">
                          <a:effectLst/>
                          <a:latin typeface="Calibri"/>
                          <a:hlinkClick r:id="rId156"/>
                        </a:rPr>
                        <a:t>winterberry</a:t>
                      </a:r>
                      <a:endParaRPr lang="en-US" sz="800">
                        <a:effectLst/>
                        <a:latin typeface="Calibri"/>
                      </a:endParaRPr>
                    </a:p>
                    <a:p>
                      <a:pPr marL="228600" marR="0" indent="-228600">
                        <a:spcBef>
                          <a:spcPts val="0"/>
                        </a:spcBef>
                        <a:spcAft>
                          <a:spcPts val="0"/>
                        </a:spcAft>
                      </a:pPr>
                      <a:r>
                        <a:rPr lang="en-US" sz="800" b="1">
                          <a:effectLst/>
                          <a:latin typeface="Calibri"/>
                          <a:hlinkClick r:id="rId157"/>
                        </a:rPr>
                        <a:t>Mahonia</a:t>
                      </a:r>
                      <a:endParaRPr lang="en-US" sz="800">
                        <a:effectLst/>
                        <a:latin typeface="Calibri"/>
                      </a:endParaRPr>
                    </a:p>
                    <a:p>
                      <a:pPr marL="0" marR="0">
                        <a:spcBef>
                          <a:spcPts val="0"/>
                        </a:spcBef>
                        <a:spcAft>
                          <a:spcPts val="0"/>
                        </a:spcAft>
                      </a:pPr>
                      <a:r>
                        <a:rPr lang="en-US" sz="800" b="1">
                          <a:effectLst/>
                          <a:latin typeface="Calibri"/>
                        </a:rPr>
                        <a:t>Raspberry &amp; related:</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58"/>
                        </a:rPr>
                        <a:t>blackberry, Allegheny</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59"/>
                        </a:rPr>
                        <a:t>blackberry, sawtooth</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60"/>
                        </a:rPr>
                        <a:t>dewberry</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61"/>
                        </a:rPr>
                        <a:t>raspberry, black</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62"/>
                        </a:rPr>
                        <a:t>raspberry, red</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63"/>
                        </a:rPr>
                        <a:t>wineberry</a:t>
                      </a:r>
                      <a:endParaRPr lang="en-US" sz="800">
                        <a:effectLst/>
                        <a:latin typeface="Calibri"/>
                      </a:endParaRPr>
                    </a:p>
                    <a:p>
                      <a:pPr marL="228600" marR="0" indent="-228600">
                        <a:spcBef>
                          <a:spcPts val="0"/>
                        </a:spcBef>
                        <a:spcAft>
                          <a:spcPts val="0"/>
                        </a:spcAft>
                      </a:pPr>
                      <a:r>
                        <a:rPr lang="en-US" sz="800" b="1">
                          <a:effectLst/>
                          <a:latin typeface="Calibri"/>
                        </a:rPr>
                        <a:t>Ribes:</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64"/>
                        </a:rPr>
                        <a:t>currant, clove</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65"/>
                        </a:rPr>
                        <a:t>gooseberry. prickly</a:t>
                      </a:r>
                      <a:endParaRPr lang="en-US" sz="800">
                        <a:effectLst/>
                        <a:latin typeface="Calibri"/>
                      </a:endParaRPr>
                    </a:p>
                    <a:p>
                      <a:pPr marL="0" marR="0">
                        <a:spcBef>
                          <a:spcPts val="0"/>
                        </a:spcBef>
                        <a:spcAft>
                          <a:spcPts val="0"/>
                        </a:spcAft>
                      </a:pPr>
                      <a:r>
                        <a:rPr lang="en-US" sz="800" b="1">
                          <a:effectLst/>
                          <a:latin typeface="Calibri"/>
                        </a:rPr>
                        <a:t>Rose:</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66"/>
                        </a:rPr>
                        <a:t>multiflora rose</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67"/>
                        </a:rPr>
                        <a:t>rose, many species</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68"/>
                        </a:rPr>
                        <a:t>RosaRugosa</a:t>
                      </a:r>
                      <a:endParaRPr lang="en-US" sz="800">
                        <a:effectLst/>
                        <a:latin typeface="Calibri"/>
                      </a:endParaRPr>
                    </a:p>
                    <a:p>
                      <a:pPr marL="228600" marR="0" indent="-228600">
                        <a:spcBef>
                          <a:spcPts val="0"/>
                        </a:spcBef>
                        <a:spcAft>
                          <a:spcPts val="0"/>
                        </a:spcAft>
                      </a:pPr>
                      <a:r>
                        <a:rPr lang="en-US" sz="800" b="1">
                          <a:effectLst/>
                          <a:latin typeface="Calibri"/>
                          <a:hlinkClick r:id="rId71"/>
                        </a:rPr>
                        <a:t>Rose of Sharon</a:t>
                      </a:r>
                      <a:endParaRPr lang="en-US" sz="800">
                        <a:effectLst/>
                        <a:latin typeface="Calibri"/>
                      </a:endParaRPr>
                    </a:p>
                    <a:p>
                      <a:pPr marL="0" marR="0">
                        <a:spcBef>
                          <a:spcPts val="0"/>
                        </a:spcBef>
                        <a:spcAft>
                          <a:spcPts val="0"/>
                        </a:spcAft>
                      </a:pPr>
                      <a:r>
                        <a:rPr lang="en-US" sz="800" b="1">
                          <a:effectLst/>
                          <a:latin typeface="Calibri"/>
                          <a:hlinkClick r:id="rId169"/>
                        </a:rPr>
                        <a:t>Spicebush </a:t>
                      </a:r>
                      <a:endParaRPr lang="en-US" sz="800">
                        <a:effectLst/>
                        <a:latin typeface="Calibri"/>
                      </a:endParaRPr>
                    </a:p>
                    <a:p>
                      <a:pPr marL="0" marR="0">
                        <a:spcBef>
                          <a:spcPts val="0"/>
                        </a:spcBef>
                        <a:spcAft>
                          <a:spcPts val="0"/>
                        </a:spcAft>
                      </a:pPr>
                      <a:r>
                        <a:rPr lang="en-US" sz="800" b="1">
                          <a:effectLst/>
                          <a:latin typeface="Calibri"/>
                        </a:rPr>
                        <a:t>Sumac:</a:t>
                      </a:r>
                      <a:br>
                        <a:rPr lang="en-US" sz="800" b="1">
                          <a:effectLst/>
                          <a:latin typeface="Calibri"/>
                        </a:rPr>
                      </a:br>
                      <a:r>
                        <a:rPr lang="en-US" sz="800" b="1">
                          <a:effectLst/>
                          <a:latin typeface="Calibri"/>
                        </a:rPr>
                        <a:t>- </a:t>
                      </a:r>
                      <a:r>
                        <a:rPr lang="en-US" sz="800" b="1">
                          <a:effectLst/>
                          <a:latin typeface="Calibri"/>
                          <a:hlinkClick r:id="rId170"/>
                        </a:rPr>
                        <a:t>Sumac, fragrant</a:t>
                      </a:r>
                      <a:endParaRPr lang="en-US" sz="800">
                        <a:effectLst/>
                        <a:latin typeface="Calibri"/>
                      </a:endParaRPr>
                    </a:p>
                    <a:p>
                      <a:pPr marL="0" marR="0">
                        <a:spcBef>
                          <a:spcPts val="0"/>
                        </a:spcBef>
                        <a:spcAft>
                          <a:spcPts val="0"/>
                        </a:spcAft>
                      </a:pPr>
                      <a:r>
                        <a:rPr lang="en-US" sz="800" b="1">
                          <a:effectLst/>
                          <a:latin typeface="Calibri"/>
                        </a:rPr>
                        <a:t>- </a:t>
                      </a:r>
                      <a:r>
                        <a:rPr lang="en-US" sz="800" b="1">
                          <a:effectLst/>
                          <a:latin typeface="Calibri"/>
                          <a:hlinkClick r:id="rId171"/>
                        </a:rPr>
                        <a:t>Sumac, staghorn</a:t>
                      </a:r>
                      <a:endParaRPr lang="en-US" sz="800">
                        <a:effectLst/>
                        <a:latin typeface="Calibri"/>
                      </a:endParaRPr>
                    </a:p>
                    <a:p>
                      <a:pPr marL="0" marR="0">
                        <a:spcBef>
                          <a:spcPts val="0"/>
                        </a:spcBef>
                        <a:spcAft>
                          <a:spcPts val="0"/>
                        </a:spcAft>
                      </a:pPr>
                      <a:r>
                        <a:rPr lang="en-US" sz="800" b="1">
                          <a:effectLst/>
                          <a:latin typeface="Calibri"/>
                        </a:rPr>
                        <a:t>- </a:t>
                      </a:r>
                      <a:r>
                        <a:rPr lang="en-US" sz="800" b="1">
                          <a:effectLst/>
                          <a:latin typeface="Calibri"/>
                          <a:hlinkClick r:id="rId172"/>
                        </a:rPr>
                        <a:t>Sumac, winged</a:t>
                      </a:r>
                      <a:endParaRPr lang="en-US" sz="800">
                        <a:effectLst/>
                        <a:latin typeface="Calibri"/>
                      </a:endParaRPr>
                    </a:p>
                    <a:p>
                      <a:pPr marL="0" marR="0">
                        <a:spcBef>
                          <a:spcPts val="0"/>
                        </a:spcBef>
                        <a:spcAft>
                          <a:spcPts val="0"/>
                        </a:spcAft>
                      </a:pPr>
                      <a:r>
                        <a:rPr lang="en-US" sz="800" b="1">
                          <a:effectLst/>
                          <a:latin typeface="Calibri"/>
                        </a:rPr>
                        <a:t>Vibernum:</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73"/>
                        </a:rPr>
                        <a:t>black haw</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74"/>
                        </a:rPr>
                        <a:t>high bush cranberry</a:t>
                      </a:r>
                      <a:endParaRPr lang="en-US" sz="800">
                        <a:effectLst/>
                        <a:latin typeface="Calibri"/>
                      </a:endParaRPr>
                    </a:p>
                    <a:p>
                      <a:pPr marL="228600" marR="0" indent="-228600">
                        <a:spcBef>
                          <a:spcPts val="0"/>
                        </a:spcBef>
                        <a:spcAft>
                          <a:spcPts val="0"/>
                        </a:spcAft>
                      </a:pPr>
                      <a:r>
                        <a:rPr lang="en-US" sz="800" b="1">
                          <a:effectLst/>
                          <a:latin typeface="Calibri"/>
                        </a:rPr>
                        <a:t>- </a:t>
                      </a:r>
                      <a:r>
                        <a:rPr lang="en-US" sz="800" b="1">
                          <a:effectLst/>
                          <a:latin typeface="Calibri"/>
                          <a:hlinkClick r:id="rId175"/>
                        </a:rPr>
                        <a:t>nannyberry</a:t>
                      </a:r>
                      <a:endParaRPr lang="en-US" sz="800">
                        <a:effectLst/>
                        <a:latin typeface="Calibri"/>
                      </a:endParaRPr>
                    </a:p>
                  </a:txBody>
                  <a:tcPr marL="38574" marR="3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dirty="0">
                          <a:effectLst/>
                          <a:latin typeface="Calibri"/>
                        </a:rPr>
                        <a:t> </a:t>
                      </a:r>
                    </a:p>
                    <a:p>
                      <a:pPr marL="0" marR="0">
                        <a:spcBef>
                          <a:spcPts val="0"/>
                        </a:spcBef>
                        <a:spcAft>
                          <a:spcPts val="0"/>
                        </a:spcAft>
                      </a:pPr>
                      <a:r>
                        <a:rPr lang="en-US" sz="800" b="1" dirty="0">
                          <a:effectLst/>
                          <a:latin typeface="Calibri"/>
                        </a:rPr>
                        <a:t>TREES:</a:t>
                      </a:r>
                      <a:endParaRPr lang="en-US" sz="800" dirty="0">
                        <a:effectLst/>
                        <a:latin typeface="Calibri"/>
                      </a:endParaRPr>
                    </a:p>
                    <a:p>
                      <a:pPr marL="0" marR="0">
                        <a:spcBef>
                          <a:spcPts val="0"/>
                        </a:spcBef>
                        <a:spcAft>
                          <a:spcPts val="0"/>
                        </a:spcAft>
                      </a:pPr>
                      <a:r>
                        <a:rPr lang="en-US" sz="800" b="1" dirty="0">
                          <a:effectLst/>
                          <a:latin typeface="Calibri"/>
                        </a:rPr>
                        <a:t>Apple &amp; related: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176"/>
                        </a:rPr>
                        <a:t>Callery</a:t>
                      </a:r>
                      <a:r>
                        <a:rPr lang="en-US" sz="800" b="1" dirty="0">
                          <a:effectLst/>
                          <a:latin typeface="Calibri"/>
                          <a:hlinkClick r:id="rId176"/>
                        </a:rPr>
                        <a:t> pear</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77"/>
                        </a:rPr>
                        <a:t>crab apple</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78"/>
                        </a:rPr>
                        <a:t>hackberry</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79"/>
                        </a:rPr>
                        <a:t>hawthorn</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80"/>
                        </a:rPr>
                        <a:t>plum</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81"/>
                        </a:rPr>
                        <a:t>quince</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82"/>
                        </a:rPr>
                        <a:t>rowan</a:t>
                      </a:r>
                      <a:endParaRPr lang="en-US" sz="800" dirty="0">
                        <a:effectLst/>
                        <a:latin typeface="Calibri"/>
                      </a:endParaRPr>
                    </a:p>
                    <a:p>
                      <a:pPr marL="228600" marR="0" indent="-228600">
                        <a:spcBef>
                          <a:spcPts val="0"/>
                        </a:spcBef>
                        <a:spcAft>
                          <a:spcPts val="0"/>
                        </a:spcAft>
                      </a:pPr>
                      <a:r>
                        <a:rPr lang="en-US" sz="800" b="1" dirty="0">
                          <a:effectLst/>
                          <a:latin typeface="Calibri"/>
                          <a:hlinkClick r:id="rId183"/>
                        </a:rPr>
                        <a:t>Aspen, American</a:t>
                      </a:r>
                      <a:endParaRPr lang="en-US" sz="800" dirty="0">
                        <a:effectLst/>
                        <a:latin typeface="Calibri"/>
                      </a:endParaRPr>
                    </a:p>
                    <a:p>
                      <a:pPr marL="228600" marR="0" indent="-228600">
                        <a:spcBef>
                          <a:spcPts val="0"/>
                        </a:spcBef>
                        <a:spcAft>
                          <a:spcPts val="0"/>
                        </a:spcAft>
                      </a:pPr>
                      <a:r>
                        <a:rPr lang="en-US" sz="800" b="1" dirty="0">
                          <a:effectLst/>
                          <a:latin typeface="Calibri"/>
                          <a:hlinkClick r:id="rId184"/>
                        </a:rPr>
                        <a:t>Beech, American</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hlinkClick r:id="rId185"/>
                        </a:rPr>
                        <a:t>Birch, sweet</a:t>
                      </a:r>
                      <a:endParaRPr lang="en-US" sz="800" dirty="0">
                        <a:effectLst/>
                        <a:latin typeface="Calibri"/>
                      </a:endParaRPr>
                    </a:p>
                    <a:p>
                      <a:pPr marL="228600" marR="0" indent="-228600">
                        <a:spcBef>
                          <a:spcPts val="0"/>
                        </a:spcBef>
                        <a:spcAft>
                          <a:spcPts val="0"/>
                        </a:spcAft>
                      </a:pPr>
                      <a:r>
                        <a:rPr lang="en-US" sz="800" b="1" dirty="0">
                          <a:effectLst/>
                          <a:latin typeface="Calibri"/>
                        </a:rPr>
                        <a:t>Cherry &amp; related: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86"/>
                        </a:rPr>
                        <a:t>black cherry</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87"/>
                        </a:rPr>
                        <a:t>chokecherry</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88"/>
                        </a:rPr>
                        <a:t>pin cherry</a:t>
                      </a:r>
                      <a:endParaRPr lang="en-US" sz="800" dirty="0">
                        <a:effectLst/>
                        <a:latin typeface="Calibri"/>
                      </a:endParaRPr>
                    </a:p>
                    <a:p>
                      <a:pPr marL="0" marR="0">
                        <a:spcBef>
                          <a:spcPts val="0"/>
                        </a:spcBef>
                        <a:spcAft>
                          <a:spcPts val="0"/>
                        </a:spcAft>
                      </a:pPr>
                      <a:r>
                        <a:rPr lang="en-US" sz="800" b="1" dirty="0">
                          <a:effectLst/>
                          <a:latin typeface="Calibri"/>
                        </a:rPr>
                        <a:t>Conifers &amp; related: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89"/>
                        </a:rPr>
                        <a:t>fir, balsam</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90"/>
                        </a:rPr>
                        <a:t>hemlock</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91"/>
                        </a:rPr>
                        <a:t>juniper</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92"/>
                        </a:rPr>
                        <a:t>larch</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93"/>
                        </a:rPr>
                        <a:t>pine, white</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94"/>
                        </a:rPr>
                        <a:t>spruce, Norway</a:t>
                      </a:r>
                      <a:endParaRPr lang="en-US" sz="800" dirty="0">
                        <a:effectLst/>
                        <a:latin typeface="Calibri"/>
                      </a:endParaRPr>
                    </a:p>
                    <a:p>
                      <a:pPr marL="228600" marR="0" indent="-228600">
                        <a:spcBef>
                          <a:spcPts val="0"/>
                        </a:spcBef>
                        <a:spcAft>
                          <a:spcPts val="0"/>
                        </a:spcAft>
                      </a:pPr>
                      <a:r>
                        <a:rPr lang="en-US" sz="800" b="1" dirty="0">
                          <a:effectLst/>
                          <a:latin typeface="Calibri"/>
                          <a:hlinkClick r:id="rId195"/>
                        </a:rPr>
                        <a:t>Cottonwood</a:t>
                      </a:r>
                      <a:endParaRPr lang="en-US" sz="800" dirty="0">
                        <a:effectLst/>
                        <a:latin typeface="Calibri"/>
                      </a:endParaRPr>
                    </a:p>
                    <a:p>
                      <a:pPr marL="228600" marR="0" indent="-228600">
                        <a:spcBef>
                          <a:spcPts val="0"/>
                        </a:spcBef>
                        <a:spcAft>
                          <a:spcPts val="0"/>
                        </a:spcAft>
                      </a:pPr>
                      <a:r>
                        <a:rPr lang="en-US" sz="800" b="1" dirty="0">
                          <a:effectLst/>
                          <a:latin typeface="Calibri"/>
                        </a:rPr>
                        <a:t>Dogwood: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196"/>
                        </a:rPr>
                        <a:t>cornelian dogwood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err="1">
                          <a:effectLst/>
                          <a:latin typeface="Calibri"/>
                          <a:hlinkClick r:id="rId197"/>
                        </a:rPr>
                        <a:t>kousa</a:t>
                      </a:r>
                      <a:endParaRPr lang="en-US" sz="800" dirty="0">
                        <a:effectLst/>
                        <a:latin typeface="Calibri"/>
                      </a:endParaRPr>
                    </a:p>
                    <a:p>
                      <a:pPr marL="228600" marR="0" indent="-228600">
                        <a:spcBef>
                          <a:spcPts val="0"/>
                        </a:spcBef>
                        <a:spcAft>
                          <a:spcPts val="0"/>
                        </a:spcAft>
                      </a:pPr>
                      <a:r>
                        <a:rPr lang="en-US" sz="800" b="1" dirty="0">
                          <a:effectLst/>
                          <a:latin typeface="Calibri"/>
                        </a:rPr>
                        <a:t>Elm:</a:t>
                      </a:r>
                      <a:endParaRPr lang="en-US" sz="800" dirty="0">
                        <a:effectLst/>
                        <a:latin typeface="Calibri"/>
                      </a:endParaRPr>
                    </a:p>
                    <a:p>
                      <a:pPr marL="0" marR="0">
                        <a:spcBef>
                          <a:spcPts val="0"/>
                        </a:spcBef>
                        <a:spcAft>
                          <a:spcPts val="0"/>
                        </a:spcAft>
                      </a:pPr>
                      <a:r>
                        <a:rPr lang="en-US" sz="800" b="1" dirty="0">
                          <a:effectLst/>
                          <a:latin typeface="Calibri"/>
                          <a:hlinkClick r:id="rId198"/>
                        </a:rPr>
                        <a:t>Elm, Chinese</a:t>
                      </a:r>
                      <a:endParaRPr lang="en-US" sz="800" dirty="0">
                        <a:effectLst/>
                        <a:latin typeface="Calibri"/>
                      </a:endParaRPr>
                    </a:p>
                    <a:p>
                      <a:pPr marL="228600" marR="0" indent="-228600">
                        <a:spcBef>
                          <a:spcPts val="0"/>
                        </a:spcBef>
                        <a:spcAft>
                          <a:spcPts val="0"/>
                        </a:spcAft>
                      </a:pPr>
                      <a:r>
                        <a:rPr lang="en-US" sz="800" b="1" dirty="0">
                          <a:effectLst/>
                          <a:latin typeface="Calibri"/>
                          <a:hlinkClick r:id="rId199"/>
                        </a:rPr>
                        <a:t>Elm, slippery</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hlinkClick r:id="rId200"/>
                        </a:rPr>
                        <a:t>Elm, Siberian</a:t>
                      </a:r>
                      <a:endParaRPr lang="en-US" sz="800" dirty="0">
                        <a:effectLst/>
                        <a:latin typeface="Calibri"/>
                      </a:endParaRPr>
                    </a:p>
                    <a:p>
                      <a:pPr marL="228600" marR="0" indent="-228600">
                        <a:spcBef>
                          <a:spcPts val="0"/>
                        </a:spcBef>
                        <a:spcAft>
                          <a:spcPts val="0"/>
                        </a:spcAft>
                      </a:pPr>
                      <a:r>
                        <a:rPr lang="en-US" sz="800" b="1" dirty="0">
                          <a:effectLst/>
                          <a:latin typeface="Calibri"/>
                          <a:hlinkClick r:id="rId201"/>
                        </a:rPr>
                        <a:t>Empress</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hlinkClick r:id="rId202"/>
                        </a:rPr>
                        <a:t>Ginkgo</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hlinkClick r:id="rId203"/>
                        </a:rPr>
                        <a:t>Hazelnut, American</a:t>
                      </a:r>
                      <a:endParaRPr lang="en-US" sz="800" dirty="0">
                        <a:effectLst/>
                        <a:latin typeface="Calibri"/>
                      </a:endParaRPr>
                    </a:p>
                    <a:p>
                      <a:pPr marL="228600" marR="0" indent="-228600">
                        <a:spcBef>
                          <a:spcPts val="0"/>
                        </a:spcBef>
                        <a:spcAft>
                          <a:spcPts val="0"/>
                        </a:spcAft>
                      </a:pPr>
                      <a:r>
                        <a:rPr lang="en-US" sz="800" b="1" dirty="0">
                          <a:effectLst/>
                          <a:latin typeface="Calibri"/>
                          <a:hlinkClick r:id="rId204"/>
                        </a:rPr>
                        <a:t>Hickory. shagbark</a:t>
                      </a:r>
                      <a:endParaRPr lang="en-US" sz="800" dirty="0">
                        <a:effectLst/>
                        <a:latin typeface="Calibri"/>
                      </a:endParaRPr>
                    </a:p>
                    <a:p>
                      <a:pPr marL="228600" marR="0" indent="-228600">
                        <a:spcBef>
                          <a:spcPts val="0"/>
                        </a:spcBef>
                        <a:spcAft>
                          <a:spcPts val="0"/>
                        </a:spcAft>
                      </a:pPr>
                      <a:r>
                        <a:rPr lang="en-US" sz="800" b="1" dirty="0">
                          <a:effectLst/>
                          <a:latin typeface="Calibri"/>
                          <a:hlinkClick r:id="rId205"/>
                        </a:rPr>
                        <a:t>Holly, American</a:t>
                      </a:r>
                      <a:endParaRPr lang="en-US" sz="800" dirty="0">
                        <a:effectLst/>
                        <a:latin typeface="Calibri"/>
                      </a:endParaRPr>
                    </a:p>
                    <a:p>
                      <a:pPr marL="228600" marR="0" indent="-228600">
                        <a:spcBef>
                          <a:spcPts val="0"/>
                        </a:spcBef>
                        <a:spcAft>
                          <a:spcPts val="0"/>
                        </a:spcAft>
                      </a:pPr>
                      <a:r>
                        <a:rPr lang="en-US" sz="800" b="1" dirty="0">
                          <a:effectLst/>
                          <a:latin typeface="Calibri"/>
                          <a:hlinkClick r:id="rId206"/>
                        </a:rPr>
                        <a:t>Juneberry</a:t>
                      </a:r>
                      <a:endParaRPr lang="en-US" sz="800" dirty="0">
                        <a:effectLst/>
                        <a:latin typeface="Calibri"/>
                      </a:endParaRPr>
                    </a:p>
                    <a:p>
                      <a:pPr marL="228600" marR="0" indent="-228600">
                        <a:spcBef>
                          <a:spcPts val="0"/>
                        </a:spcBef>
                        <a:spcAft>
                          <a:spcPts val="0"/>
                        </a:spcAft>
                      </a:pPr>
                      <a:r>
                        <a:rPr lang="en-US" sz="800" b="1" dirty="0">
                          <a:effectLst/>
                          <a:latin typeface="Calibri"/>
                          <a:hlinkClick r:id="rId207"/>
                        </a:rPr>
                        <a:t>Linden/basswood</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rPr>
                        <a:t>Locust &amp; related: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208"/>
                        </a:rPr>
                        <a:t>black locust</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209"/>
                        </a:rPr>
                        <a:t>honey locust</a:t>
                      </a:r>
                      <a:endParaRPr lang="en-US" sz="800" dirty="0">
                        <a:effectLst/>
                        <a:latin typeface="Calibri"/>
                      </a:endParaRPr>
                    </a:p>
                    <a:p>
                      <a:pPr marL="228600" marR="0" indent="-228600">
                        <a:spcBef>
                          <a:spcPts val="0"/>
                        </a:spcBef>
                        <a:spcAft>
                          <a:spcPts val="0"/>
                        </a:spcAft>
                      </a:pPr>
                      <a:r>
                        <a:rPr lang="en-US" sz="800" b="1" dirty="0">
                          <a:effectLst/>
                          <a:latin typeface="Calibri"/>
                          <a:hlinkClick r:id="rId210"/>
                        </a:rPr>
                        <a:t>- Kentucky coffee tree</a:t>
                      </a:r>
                      <a:endParaRPr lang="en-US" sz="800" dirty="0">
                        <a:effectLst/>
                        <a:latin typeface="Calibri"/>
                      </a:endParaRPr>
                    </a:p>
                    <a:p>
                      <a:pPr marL="228600" marR="0" indent="-228600">
                        <a:spcBef>
                          <a:spcPts val="0"/>
                        </a:spcBef>
                        <a:spcAft>
                          <a:spcPts val="0"/>
                        </a:spcAft>
                      </a:pPr>
                      <a:r>
                        <a:rPr lang="en-US" sz="800" b="1" dirty="0">
                          <a:effectLst/>
                          <a:latin typeface="Calibri"/>
                          <a:hlinkClick r:id="rId211"/>
                        </a:rPr>
                        <a:t>Maple family</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hlinkClick r:id="rId212"/>
                        </a:rPr>
                        <a:t>Mimosa</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a:effectLst/>
                          <a:latin typeface="Calibri"/>
                        </a:rPr>
                        <a:t> </a:t>
                      </a:r>
                    </a:p>
                  </a:txBody>
                  <a:tcPr marL="38574" marR="3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marR="0" indent="-228600">
                        <a:spcBef>
                          <a:spcPts val="0"/>
                        </a:spcBef>
                        <a:spcAft>
                          <a:spcPts val="0"/>
                        </a:spcAft>
                      </a:pPr>
                      <a:r>
                        <a:rPr lang="en-US" sz="800" dirty="0">
                          <a:effectLst/>
                          <a:latin typeface="Calibri"/>
                        </a:rPr>
                        <a:t> </a:t>
                      </a:r>
                    </a:p>
                    <a:p>
                      <a:pPr marL="228600" marR="0" indent="-228600">
                        <a:spcBef>
                          <a:spcPts val="0"/>
                        </a:spcBef>
                        <a:spcAft>
                          <a:spcPts val="0"/>
                        </a:spcAft>
                      </a:pPr>
                      <a:r>
                        <a:rPr lang="en-US" sz="800" b="1" dirty="0">
                          <a:effectLst/>
                          <a:latin typeface="Calibri"/>
                        </a:rPr>
                        <a:t>Mulberry &amp; related: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213"/>
                        </a:rPr>
                        <a:t>black</a:t>
                      </a:r>
                      <a:endParaRPr lang="en-US" sz="800" dirty="0">
                        <a:effectLst/>
                        <a:latin typeface="Calibri"/>
                      </a:endParaRPr>
                    </a:p>
                    <a:p>
                      <a:pPr marL="228600" marR="0" indent="-228600">
                        <a:spcBef>
                          <a:spcPts val="0"/>
                        </a:spcBef>
                        <a:spcAft>
                          <a:spcPts val="0"/>
                        </a:spcAft>
                      </a:pPr>
                      <a:r>
                        <a:rPr lang="en-US" sz="800" b="1" dirty="0">
                          <a:effectLst/>
                          <a:latin typeface="Calibri"/>
                          <a:hlinkClick r:id="rId214"/>
                        </a:rPr>
                        <a:t>- paper </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215"/>
                        </a:rPr>
                        <a:t>red</a:t>
                      </a:r>
                      <a:endParaRPr lang="en-US" sz="800" dirty="0">
                        <a:effectLst/>
                        <a:latin typeface="Calibri"/>
                      </a:endParaRPr>
                    </a:p>
                    <a:p>
                      <a:pPr marL="228600" marR="0" indent="-228600">
                        <a:spcBef>
                          <a:spcPts val="0"/>
                        </a:spcBef>
                        <a:spcAft>
                          <a:spcPts val="0"/>
                        </a:spcAft>
                      </a:pPr>
                      <a:r>
                        <a:rPr lang="en-US" sz="800" b="1" dirty="0">
                          <a:effectLst/>
                          <a:latin typeface="Calibri"/>
                        </a:rPr>
                        <a:t>- </a:t>
                      </a:r>
                      <a:r>
                        <a:rPr lang="en-US" sz="800" b="1" dirty="0">
                          <a:effectLst/>
                          <a:latin typeface="Calibri"/>
                          <a:hlinkClick r:id="rId216"/>
                        </a:rPr>
                        <a:t>white</a:t>
                      </a:r>
                      <a:endParaRPr lang="en-US" sz="800" dirty="0">
                        <a:effectLst/>
                        <a:latin typeface="Calibri"/>
                      </a:endParaRPr>
                    </a:p>
                    <a:p>
                      <a:pPr marL="228600" marR="0" indent="-228600">
                        <a:spcBef>
                          <a:spcPts val="0"/>
                        </a:spcBef>
                        <a:spcAft>
                          <a:spcPts val="0"/>
                        </a:spcAft>
                      </a:pPr>
                      <a:r>
                        <a:rPr lang="en-US" sz="800" b="1" dirty="0">
                          <a:effectLst/>
                          <a:latin typeface="Calibri"/>
                          <a:hlinkClick r:id="rId217"/>
                        </a:rPr>
                        <a:t>Redbud</a:t>
                      </a:r>
                      <a:endParaRPr lang="en-US" sz="800" dirty="0">
                        <a:effectLst/>
                        <a:latin typeface="Calibri"/>
                      </a:endParaRPr>
                    </a:p>
                    <a:p>
                      <a:pPr marL="228600" marR="0" indent="-228600">
                        <a:spcBef>
                          <a:spcPts val="0"/>
                        </a:spcBef>
                        <a:spcAft>
                          <a:spcPts val="0"/>
                        </a:spcAft>
                      </a:pPr>
                      <a:r>
                        <a:rPr lang="en-US" sz="800" b="1" dirty="0">
                          <a:effectLst/>
                          <a:latin typeface="Calibri"/>
                        </a:rPr>
                        <a:t>Oaks: </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218"/>
                        </a:rPr>
                        <a:t>chinquapin</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219"/>
                        </a:rPr>
                        <a:t>pin</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220"/>
                        </a:rPr>
                        <a:t>red</a:t>
                      </a:r>
                      <a:endParaRPr lang="en-US" sz="800" dirty="0">
                        <a:effectLst/>
                        <a:latin typeface="Calibri"/>
                      </a:endParaRPr>
                    </a:p>
                    <a:p>
                      <a:pPr marL="0" marR="0">
                        <a:spcBef>
                          <a:spcPts val="0"/>
                        </a:spcBef>
                        <a:spcAft>
                          <a:spcPts val="0"/>
                        </a:spcAft>
                      </a:pPr>
                      <a:r>
                        <a:rPr lang="en-US" sz="800" b="1" dirty="0">
                          <a:effectLst/>
                          <a:latin typeface="Calibri"/>
                        </a:rPr>
                        <a:t>- </a:t>
                      </a:r>
                      <a:r>
                        <a:rPr lang="en-US" sz="800" b="1" dirty="0">
                          <a:effectLst/>
                          <a:latin typeface="Calibri"/>
                          <a:hlinkClick r:id="rId221"/>
                        </a:rPr>
                        <a:t>white</a:t>
                      </a:r>
                      <a:endParaRPr lang="en-US" sz="800" dirty="0">
                        <a:effectLst/>
                        <a:latin typeface="Calibri"/>
                      </a:endParaRPr>
                    </a:p>
                    <a:p>
                      <a:pPr marL="228600" marR="0" indent="-228600">
                        <a:spcBef>
                          <a:spcPts val="0"/>
                        </a:spcBef>
                        <a:spcAft>
                          <a:spcPts val="0"/>
                        </a:spcAft>
                      </a:pPr>
                      <a:r>
                        <a:rPr lang="en-US" sz="800" b="1" dirty="0">
                          <a:effectLst/>
                          <a:latin typeface="Calibri"/>
                          <a:hlinkClick r:id="rId222"/>
                        </a:rPr>
                        <a:t>Paw </a:t>
                      </a:r>
                      <a:r>
                        <a:rPr lang="en-US" sz="800" b="1" dirty="0" err="1">
                          <a:effectLst/>
                          <a:latin typeface="Calibri"/>
                          <a:hlinkClick r:id="rId222"/>
                        </a:rPr>
                        <a:t>Paw</a:t>
                      </a:r>
                      <a:r>
                        <a:rPr lang="en-US" sz="800" b="1" dirty="0">
                          <a:effectLst/>
                          <a:latin typeface="Calibri"/>
                          <a:hlinkClick r:id="rId222"/>
                        </a:rPr>
                        <a:t> </a:t>
                      </a:r>
                      <a:endParaRPr lang="en-US" sz="800" dirty="0">
                        <a:effectLst/>
                        <a:latin typeface="Calibri"/>
                      </a:endParaRPr>
                    </a:p>
                    <a:p>
                      <a:pPr marL="228600" marR="0" indent="-228600">
                        <a:spcBef>
                          <a:spcPts val="0"/>
                        </a:spcBef>
                        <a:spcAft>
                          <a:spcPts val="0"/>
                        </a:spcAft>
                      </a:pPr>
                      <a:r>
                        <a:rPr lang="en-US" sz="800" b="1" dirty="0">
                          <a:effectLst/>
                          <a:latin typeface="Calibri"/>
                          <a:hlinkClick r:id="rId223"/>
                        </a:rPr>
                        <a:t>Persimmon</a:t>
                      </a:r>
                      <a:endParaRPr lang="en-US" sz="800" dirty="0">
                        <a:effectLst/>
                        <a:latin typeface="Calibri"/>
                      </a:endParaRPr>
                    </a:p>
                    <a:p>
                      <a:pPr marL="228600" marR="0" indent="-228600">
                        <a:spcBef>
                          <a:spcPts val="0"/>
                        </a:spcBef>
                        <a:spcAft>
                          <a:spcPts val="0"/>
                        </a:spcAft>
                      </a:pPr>
                      <a:r>
                        <a:rPr lang="en-US" sz="800" b="1" dirty="0">
                          <a:effectLst/>
                          <a:latin typeface="Calibri"/>
                          <a:hlinkClick r:id="rId224"/>
                        </a:rPr>
                        <a:t>Sassafras </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hlinkClick r:id="rId225"/>
                        </a:rPr>
                        <a:t>Sweetgum</a:t>
                      </a:r>
                      <a:r>
                        <a:rPr lang="en-US" sz="800" b="1" dirty="0">
                          <a:effectLst/>
                          <a:latin typeface="Calibri"/>
                        </a:rPr>
                        <a:t> </a:t>
                      </a:r>
                      <a:endParaRPr lang="en-US" sz="800" dirty="0">
                        <a:effectLst/>
                        <a:latin typeface="Calibri"/>
                      </a:endParaRPr>
                    </a:p>
                    <a:p>
                      <a:pPr marL="228600" marR="0" indent="-228600">
                        <a:spcBef>
                          <a:spcPts val="0"/>
                        </a:spcBef>
                        <a:spcAft>
                          <a:spcPts val="0"/>
                        </a:spcAft>
                      </a:pPr>
                      <a:r>
                        <a:rPr lang="en-US" sz="800" b="1" dirty="0">
                          <a:effectLst/>
                          <a:latin typeface="Calibri"/>
                          <a:hlinkClick r:id="rId226"/>
                        </a:rPr>
                        <a:t>Sycamore</a:t>
                      </a:r>
                      <a:endParaRPr lang="en-US" sz="800" dirty="0">
                        <a:effectLst/>
                        <a:latin typeface="Calibri"/>
                      </a:endParaRPr>
                    </a:p>
                    <a:p>
                      <a:pPr marL="228600" marR="0" indent="-228600">
                        <a:spcBef>
                          <a:spcPts val="0"/>
                        </a:spcBef>
                        <a:spcAft>
                          <a:spcPts val="0"/>
                        </a:spcAft>
                      </a:pPr>
                      <a:r>
                        <a:rPr lang="en-US" sz="800" b="1" dirty="0">
                          <a:effectLst/>
                          <a:latin typeface="Calibri"/>
                          <a:hlinkClick r:id="rId227"/>
                        </a:rPr>
                        <a:t>Tulip poplar</a:t>
                      </a:r>
                      <a:endParaRPr lang="en-US" sz="800" dirty="0">
                        <a:effectLst/>
                        <a:latin typeface="Calibri"/>
                      </a:endParaRPr>
                    </a:p>
                    <a:p>
                      <a:pPr marL="228600" marR="0" indent="-228600">
                        <a:spcBef>
                          <a:spcPts val="0"/>
                        </a:spcBef>
                        <a:spcAft>
                          <a:spcPts val="0"/>
                        </a:spcAft>
                      </a:pPr>
                      <a:r>
                        <a:rPr lang="en-US" sz="800" b="1" dirty="0">
                          <a:effectLst/>
                          <a:latin typeface="Calibri"/>
                          <a:hlinkClick r:id="rId228"/>
                        </a:rPr>
                        <a:t>Willow, black</a:t>
                      </a:r>
                      <a:endParaRPr lang="en-US" sz="800" dirty="0">
                        <a:effectLst/>
                        <a:latin typeface="Calibri"/>
                      </a:endParaRPr>
                    </a:p>
                    <a:p>
                      <a:pPr marL="0" marR="0">
                        <a:spcBef>
                          <a:spcPts val="0"/>
                        </a:spcBef>
                        <a:spcAft>
                          <a:spcPts val="0"/>
                        </a:spcAft>
                      </a:pPr>
                      <a:r>
                        <a:rPr lang="en-US" sz="800" b="1" dirty="0">
                          <a:effectLst/>
                          <a:latin typeface="Calibri"/>
                        </a:rPr>
                        <a:t>Walnut &amp; related:</a:t>
                      </a:r>
                      <a:r>
                        <a:rPr lang="en-US" sz="800" b="1" u="sng" dirty="0">
                          <a:effectLst/>
                          <a:latin typeface="Calibri"/>
                        </a:rPr>
                        <a:t/>
                      </a:r>
                      <a:br>
                        <a:rPr lang="en-US" sz="800" b="1" u="sng" dirty="0">
                          <a:effectLst/>
                          <a:latin typeface="Calibri"/>
                        </a:rPr>
                      </a:br>
                      <a:r>
                        <a:rPr lang="en-US" sz="800" b="1" dirty="0">
                          <a:effectLst/>
                          <a:latin typeface="Calibri"/>
                        </a:rPr>
                        <a:t>- </a:t>
                      </a:r>
                      <a:r>
                        <a:rPr lang="en-US" sz="800" b="1" u="sng" dirty="0">
                          <a:solidFill>
                            <a:srgbClr val="0000FF"/>
                          </a:solidFill>
                          <a:effectLst/>
                          <a:latin typeface="Calibri"/>
                          <a:hlinkClick r:id="rId229"/>
                        </a:rPr>
                        <a:t>black</a:t>
                      </a:r>
                      <a:r>
                        <a:rPr lang="en-US" sz="800" b="1" u="sng" dirty="0">
                          <a:effectLst/>
                          <a:latin typeface="Calibri"/>
                        </a:rPr>
                        <a:t/>
                      </a:r>
                      <a:br>
                        <a:rPr lang="en-US" sz="800" b="1" u="sng" dirty="0">
                          <a:effectLst/>
                          <a:latin typeface="Calibri"/>
                        </a:rPr>
                      </a:br>
                      <a:r>
                        <a:rPr lang="en-US" sz="800" b="1" dirty="0">
                          <a:effectLst/>
                          <a:latin typeface="Calibri"/>
                        </a:rPr>
                        <a:t>- </a:t>
                      </a:r>
                      <a:r>
                        <a:rPr lang="en-US" sz="800" b="1" u="sng" dirty="0">
                          <a:solidFill>
                            <a:srgbClr val="0000FF"/>
                          </a:solidFill>
                          <a:effectLst/>
                          <a:latin typeface="Calibri"/>
                          <a:hlinkClick r:id="rId230"/>
                        </a:rPr>
                        <a:t>butternut</a:t>
                      </a:r>
                      <a:endParaRPr lang="en-US" sz="800" dirty="0">
                        <a:effectLst/>
                        <a:latin typeface="Calibri"/>
                      </a:endParaRPr>
                    </a:p>
                    <a:p>
                      <a:pPr marL="0" marR="0">
                        <a:spcBef>
                          <a:spcPts val="0"/>
                        </a:spcBef>
                        <a:spcAft>
                          <a:spcPts val="0"/>
                        </a:spcAft>
                      </a:pPr>
                      <a:r>
                        <a:rPr lang="en-US" sz="800" b="1" dirty="0">
                          <a:effectLst/>
                          <a:latin typeface="Calibri"/>
                        </a:rPr>
                        <a:t/>
                      </a:r>
                      <a:br>
                        <a:rPr lang="en-US" sz="800" b="1" dirty="0">
                          <a:effectLst/>
                          <a:latin typeface="Calibri"/>
                        </a:rPr>
                      </a:br>
                      <a:r>
                        <a:rPr lang="en-US" sz="800" b="1" dirty="0">
                          <a:effectLst/>
                          <a:latin typeface="Calibri"/>
                        </a:rPr>
                        <a:t> </a:t>
                      </a:r>
                      <a:endParaRPr lang="en-US" sz="800" dirty="0">
                        <a:effectLst/>
                        <a:latin typeface="Calibri"/>
                      </a:endParaRPr>
                    </a:p>
                  </a:txBody>
                  <a:tcPr marL="38574" marR="3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981050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76200" y="-144463"/>
            <a:ext cx="8991600" cy="1200329"/>
          </a:xfrm>
          <a:prstGeom prst="rect">
            <a:avLst/>
          </a:prstGeom>
          <a:noFill/>
        </p:spPr>
        <p:txBody>
          <a:bodyPr wrap="square" rtlCol="0">
            <a:spAutoFit/>
          </a:bodyPr>
          <a:lstStyle/>
          <a:p>
            <a:pPr algn="ctr"/>
            <a:r>
              <a:rPr lang="en-US" sz="3600" b="1" u="sng" dirty="0" smtClean="0">
                <a:solidFill>
                  <a:srgbClr val="FFFF00"/>
                </a:solidFill>
                <a:ea typeface="Calibri"/>
                <a:cs typeface="Times New Roman"/>
              </a:rPr>
              <a:t/>
            </a:r>
            <a:br>
              <a:rPr lang="en-US" sz="3600" b="1" u="sng" dirty="0" smtClean="0">
                <a:solidFill>
                  <a:srgbClr val="FFFF00"/>
                </a:solidFill>
                <a:ea typeface="Calibri"/>
                <a:cs typeface="Times New Roman"/>
              </a:rPr>
            </a:br>
            <a:r>
              <a:rPr lang="en-US" sz="3600" b="1" u="sng" dirty="0" smtClean="0">
                <a:solidFill>
                  <a:srgbClr val="FFFF00"/>
                </a:solidFill>
                <a:ea typeface="Calibri"/>
                <a:cs typeface="Times New Roman"/>
              </a:rPr>
              <a:t>AMARANTH</a:t>
            </a:r>
            <a:r>
              <a:rPr lang="en-US" sz="3600" b="1" dirty="0" smtClean="0">
                <a:solidFill>
                  <a:srgbClr val="FFFF00"/>
                </a:solidFill>
                <a:ea typeface="Calibri"/>
                <a:cs typeface="Times New Roman"/>
              </a:rPr>
              <a:t> </a:t>
            </a:r>
            <a:r>
              <a:rPr lang="en-US" sz="3600" b="1" dirty="0" smtClean="0">
                <a:solidFill>
                  <a:schemeClr val="bg1"/>
                </a:solidFill>
                <a:ea typeface="Calibri"/>
                <a:cs typeface="Times New Roman"/>
              </a:rPr>
              <a:t>- </a:t>
            </a:r>
            <a:r>
              <a:rPr lang="en-US" sz="3200" b="1" i="1" dirty="0" smtClean="0">
                <a:solidFill>
                  <a:schemeClr val="bg1"/>
                </a:solidFill>
                <a:ea typeface="Calibri"/>
                <a:cs typeface="Times New Roman"/>
              </a:rPr>
              <a:t>pigweed or Aztec Superfood?</a:t>
            </a:r>
            <a:endParaRPr lang="en-US" sz="3200" b="1" i="1" dirty="0">
              <a:solidFill>
                <a:schemeClr val="bg1"/>
              </a:solidFill>
            </a:endParaRPr>
          </a:p>
        </p:txBody>
      </p:sp>
      <p:pic>
        <p:nvPicPr>
          <p:cNvPr id="2050" name="Picture 2" descr="Wilted Amaranth With Summer Mushrooms and Garl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1447800"/>
            <a:ext cx="2520813" cy="22893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maranth flour brioch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990073"/>
            <a:ext cx="2057400" cy="22583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aag paneer with foraged amaranth reci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404" y="1447800"/>
            <a:ext cx="2921195" cy="230086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MARANTH AND QUINOA STUFFED PEPP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119" y="4648201"/>
            <a:ext cx="2227081"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MARANTH BA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3579" y="4031062"/>
            <a:ext cx="2790245" cy="221733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4" descr="Palmer amaranth - PS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84" name="Picture 16" descr="Palmer amaranth - PS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928" y="1447800"/>
            <a:ext cx="2054225" cy="156744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rotein-Rich Lentil Amaranth Patties Chiftelute de amaranth linte rosie recip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375" y="3301542"/>
            <a:ext cx="2206625" cy="117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066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1098958"/>
          </a:xfrm>
        </p:spPr>
        <p:txBody>
          <a:bodyPr>
            <a:normAutofit fontScale="90000"/>
          </a:bodyPr>
          <a:lstStyle/>
          <a:p>
            <a:r>
              <a:rPr lang="en-US" sz="3600" b="1" dirty="0" smtClean="0">
                <a:solidFill>
                  <a:srgbClr val="FFFF00"/>
                </a:solidFill>
              </a:rPr>
              <a:t>                                    </a:t>
            </a:r>
            <a:br>
              <a:rPr lang="en-US" sz="3600" b="1" dirty="0" smtClean="0">
                <a:solidFill>
                  <a:srgbClr val="FFFF00"/>
                </a:solidFill>
              </a:rPr>
            </a:br>
            <a:r>
              <a:rPr lang="en-US" sz="3600" b="1" dirty="0" smtClean="0">
                <a:solidFill>
                  <a:srgbClr val="FFFF00"/>
                </a:solidFill>
              </a:rPr>
              <a:t>           </a:t>
            </a:r>
            <a:r>
              <a:rPr lang="en-US" sz="4000" b="1" u="sng" dirty="0" smtClean="0">
                <a:solidFill>
                  <a:srgbClr val="FFFF00"/>
                </a:solidFill>
              </a:rPr>
              <a:t>LAMB’S QUARTERS</a:t>
            </a:r>
            <a:r>
              <a:rPr lang="en-US" sz="4000" b="1" dirty="0">
                <a:solidFill>
                  <a:srgbClr val="FFFF00"/>
                </a:solidFill>
              </a:rPr>
              <a:t> </a:t>
            </a:r>
            <a:r>
              <a:rPr lang="en-US" sz="3100" b="1" i="1" dirty="0">
                <a:solidFill>
                  <a:prstClr val="white"/>
                </a:solidFill>
              </a:rPr>
              <a:t/>
            </a:r>
            <a:br>
              <a:rPr lang="en-US" sz="3100" b="1" i="1" dirty="0">
                <a:solidFill>
                  <a:prstClr val="white"/>
                </a:solidFill>
              </a:rPr>
            </a:br>
            <a:r>
              <a:rPr lang="en-US" sz="3100" b="1" i="1" dirty="0" smtClean="0">
                <a:solidFill>
                  <a:prstClr val="white"/>
                </a:solidFill>
              </a:rPr>
              <a:t>                          </a:t>
            </a:r>
            <a:r>
              <a:rPr lang="en-US" sz="3100" b="1" i="1" dirty="0" smtClean="0">
                <a:solidFill>
                  <a:schemeClr val="bg1"/>
                </a:solidFill>
              </a:rPr>
              <a:t>aka </a:t>
            </a:r>
            <a:r>
              <a:rPr lang="en-US" sz="3100" b="1" i="1" dirty="0">
                <a:solidFill>
                  <a:schemeClr val="bg1"/>
                </a:solidFill>
              </a:rPr>
              <a:t>wild </a:t>
            </a:r>
            <a:r>
              <a:rPr lang="en-US" sz="3100" b="1" i="1" dirty="0" smtClean="0">
                <a:solidFill>
                  <a:schemeClr val="bg1"/>
                </a:solidFill>
              </a:rPr>
              <a:t>spinach</a:t>
            </a:r>
            <a:r>
              <a:rPr lang="en-US" sz="3100" b="1" i="1" dirty="0" smtClean="0">
                <a:solidFill>
                  <a:prstClr val="white"/>
                </a:solidFill>
              </a:rPr>
              <a:t> </a:t>
            </a:r>
            <a:r>
              <a:rPr lang="en-US" sz="3600" b="1" i="1" dirty="0" smtClean="0">
                <a:solidFill>
                  <a:schemeClr val="bg1"/>
                </a:solidFill>
              </a:rPr>
              <a:t/>
            </a:r>
            <a:br>
              <a:rPr lang="en-US" sz="3600" b="1" i="1" dirty="0" smtClean="0">
                <a:solidFill>
                  <a:schemeClr val="bg1"/>
                </a:solidFill>
              </a:rPr>
            </a:br>
            <a:r>
              <a:rPr lang="en-US" sz="3600" b="1" dirty="0" smtClean="0">
                <a:solidFill>
                  <a:srgbClr val="FFFF00"/>
                </a:solidFill>
              </a:rPr>
              <a:t>                                  </a:t>
            </a:r>
            <a:endParaRPr lang="en-US" sz="3100" b="1" dirty="0">
              <a:solidFill>
                <a:srgbClr val="FFFF00"/>
              </a:solidFill>
            </a:endParaRPr>
          </a:p>
        </p:txBody>
      </p:sp>
      <p:pic>
        <p:nvPicPr>
          <p:cNvPr id="6146" name="Picture 2" descr="https://forageforhealth.files.wordpress.com/2013/03/lambs-quarters-matur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86" y="609600"/>
            <a:ext cx="1926204" cy="31384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ambs Quarters S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963097"/>
            <a:ext cx="2971800" cy="220996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images.squarespace-cdn.com/content/v1/5921ca57ff7c5032ee0f5266/1498423311550-DT2L0D3JDH9NWXWZUVVN/ke17ZwdGBToddI8pDm48kJK4Mm1kch8SFO9ZNkN1NT97gQa3H78H3Y0txjaiv_0fDoOvxcdMmMKkDsyUqMSsMWxHk725yiiHCCLfrh8O1z5QHyNOqBUUEtDDsRWrJLTmFk_H6M1tkD9NpL7mXac0oVSXdFfjxR5AjcLwGSebOiGBsFzzcw3xKxvyC_6CFFG_/image-asset.jpeg?format=750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1415640"/>
            <a:ext cx="2438400" cy="233238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amb's Quarters, Chenopodium or Wild Spinach t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1327558"/>
            <a:ext cx="2628327" cy="242046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hicken of the woods, white lentil and lamb's quarter salad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963097"/>
            <a:ext cx="3312227" cy="220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421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8534400" cy="609600"/>
          </a:xfrm>
        </p:spPr>
        <p:txBody>
          <a:bodyPr>
            <a:normAutofit fontScale="90000"/>
          </a:bodyPr>
          <a:lstStyle/>
          <a:p>
            <a:r>
              <a:rPr lang="en-US" sz="3000" b="1" dirty="0">
                <a:solidFill>
                  <a:srgbClr val="FFFF00"/>
                </a:solidFill>
                <a:ea typeface="+mn-ea"/>
                <a:cs typeface="+mn-cs"/>
              </a:rPr>
              <a:t> </a:t>
            </a:r>
            <a:r>
              <a:rPr lang="en-US" sz="4000" b="1" u="sng" dirty="0" smtClean="0">
                <a:solidFill>
                  <a:srgbClr val="FFFF00"/>
                </a:solidFill>
                <a:ea typeface="+mn-ea"/>
                <a:cs typeface="+mn-cs"/>
              </a:rPr>
              <a:t>PURSLANE</a:t>
            </a:r>
            <a:r>
              <a:rPr lang="en-US" sz="4000" b="1" dirty="0" smtClean="0">
                <a:solidFill>
                  <a:srgbClr val="FFFF00"/>
                </a:solidFill>
                <a:ea typeface="+mn-ea"/>
                <a:cs typeface="+mn-cs"/>
              </a:rPr>
              <a:t> </a:t>
            </a:r>
            <a:r>
              <a:rPr lang="en-US" sz="3600" b="1" i="1" dirty="0">
                <a:solidFill>
                  <a:schemeClr val="bg1"/>
                </a:solidFill>
                <a:ea typeface="+mn-ea"/>
                <a:cs typeface="+mn-cs"/>
              </a:rPr>
              <a:t>-</a:t>
            </a:r>
            <a:r>
              <a:rPr lang="en-US" sz="3600" b="1" i="1" dirty="0" smtClean="0">
                <a:solidFill>
                  <a:schemeClr val="bg1"/>
                </a:solidFill>
                <a:ea typeface="+mn-ea"/>
                <a:cs typeface="+mn-cs"/>
              </a:rPr>
              <a:t> popular </a:t>
            </a:r>
            <a:r>
              <a:rPr lang="en-US" sz="3600" b="1" i="1" dirty="0">
                <a:solidFill>
                  <a:schemeClr val="bg1"/>
                </a:solidFill>
                <a:ea typeface="+mn-ea"/>
                <a:cs typeface="+mn-cs"/>
              </a:rPr>
              <a:t>Mediterranean food</a:t>
            </a:r>
            <a:r>
              <a:rPr lang="en-US" sz="3600" b="1" i="1" dirty="0" smtClean="0">
                <a:solidFill>
                  <a:schemeClr val="bg1"/>
                </a:solidFill>
                <a:ea typeface="+mn-ea"/>
                <a:cs typeface="+mn-cs"/>
              </a:rPr>
              <a:t>!</a:t>
            </a:r>
            <a:endParaRPr lang="en-US" sz="3600" i="1" dirty="0">
              <a:solidFill>
                <a:schemeClr val="bg1"/>
              </a:solidFill>
              <a:latin typeface="Bookman Old Style" panose="02050604050505020204" pitchFamily="18" charset="0"/>
            </a:endParaRPr>
          </a:p>
        </p:txBody>
      </p:sp>
      <p:sp>
        <p:nvSpPr>
          <p:cNvPr id="3" name="Subtitle 2"/>
          <p:cNvSpPr>
            <a:spLocks noGrp="1"/>
          </p:cNvSpPr>
          <p:nvPr>
            <p:ph type="subTitle" idx="1"/>
          </p:nvPr>
        </p:nvSpPr>
        <p:spPr>
          <a:xfrm>
            <a:off x="609600" y="6705600"/>
            <a:ext cx="7696200" cy="76200"/>
          </a:xfrm>
        </p:spPr>
        <p:txBody>
          <a:bodyPr>
            <a:normAutofit fontScale="25000" lnSpcReduction="20000"/>
          </a:bodyPr>
          <a:lstStyle/>
          <a:p>
            <a:pPr algn="l"/>
            <a:endParaRPr lang="en-US" b="1" i="1" dirty="0">
              <a:solidFill>
                <a:srgbClr val="FFFF00"/>
              </a:solidFill>
            </a:endParaRPr>
          </a:p>
        </p:txBody>
      </p:sp>
      <p:pic>
        <p:nvPicPr>
          <p:cNvPr id="7" name="Picture 6" descr="https://upload.wikimedia.org/wikipedia/commons/thumb/c/cd/Glistrida_Greek_salad.JPG/1280px-Glistrida_Greek_sala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99" y="3943169"/>
            <a:ext cx="2667001" cy="2305231"/>
          </a:xfrm>
          <a:prstGeom prst="rect">
            <a:avLst/>
          </a:prstGeom>
          <a:noFill/>
          <a:ln>
            <a:noFill/>
          </a:ln>
        </p:spPr>
      </p:pic>
      <p:pic>
        <p:nvPicPr>
          <p:cNvPr id="1026" name="Picture 2" descr="https://upload.wikimedia.org/wikipedia/commons/thumb/1/19/PORTULACA_OLERACEA_-_EMPALOUS_-_IB-518_(Verdolaga).JPG/1280px-PORTULACA_OLERACEA_-_EMPALOUS_-_IB-518_(Verdolag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95400"/>
            <a:ext cx="2643594" cy="22527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urslane sprouts from sidewalk cracks and earns contempt from the U.S. Department of Agriculture, which classifies it as a &quot;noxious weed,&quot; but it also happens to be a &quot;superfood.&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994" y="1328503"/>
            <a:ext cx="3047731" cy="23600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130820-foraged-purslane-pickleja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861846"/>
            <a:ext cx="2756120" cy="23865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purslane recip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4740" y="3943168"/>
            <a:ext cx="1676939" cy="23092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slane and Avocado Tacos with Pico de Gall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2034" y="1328503"/>
            <a:ext cx="1763864" cy="224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0684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3396</TotalTime>
  <Words>151</Words>
  <Application>Microsoft Office PowerPoint</Application>
  <PresentationFormat>On-screen Show (4:3)</PresentationFormat>
  <Paragraphs>343</Paragraphs>
  <Slides>36</Slides>
  <Notes>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Wild Foods! o "Haute Cuisine" </vt:lpstr>
      <vt:lpstr>A Co-Harvest Opportunity!  L They’re free, nutritious, delicious &amp; haute!</vt:lpstr>
      <vt:lpstr>0 Going Wild @ Farmers Markets &amp; Stores! </vt:lpstr>
      <vt:lpstr>PowerPoint Presentation</vt:lpstr>
      <vt:lpstr>   WildFoodes.org: Books &amp; Online Reference Info  </vt:lpstr>
      <vt:lpstr>    230+  WILD EDIBLES in Mid-Atlantic Region </vt:lpstr>
      <vt:lpstr>PowerPoint Presentation</vt:lpstr>
      <vt:lpstr>                                                LAMB’S QUARTERS                            aka wild spinach                                    </vt:lpstr>
      <vt:lpstr> PURSLANE - popular Mediterranean food!</vt:lpstr>
      <vt:lpstr>PowerPoint Presentation</vt:lpstr>
      <vt:lpstr>DANDELIONS &amp; CHICORY l leaves, flowers, &amp; roots for more than just coffee</vt:lpstr>
      <vt:lpstr>BISHOP’S GOUTWEED - aka wild parsley</vt:lpstr>
      <vt:lpstr>PLANTAINS - broad &amp; narrow leaf o mushroom taste &amp; powerhouse medicinal </vt:lpstr>
      <vt:lpstr>             ONION GRASS &amp; WILD GARLIC</vt:lpstr>
      <vt:lpstr>MUGWORT - a sage substitute</vt:lpstr>
      <vt:lpstr>PowerPoint Presentation</vt:lpstr>
      <vt:lpstr>THE MUSTARD FAMILY L field mustard, peppercress, watercress, garlic mustard  wintercress , Sheperd’s purse</vt:lpstr>
      <vt:lpstr>BITTERCRESS</vt:lpstr>
      <vt:lpstr>PENNYCRESS   leaves, seeds &amp; taproot</vt:lpstr>
      <vt:lpstr>DOCKS &amp; SORRELS – lemony delights!  l patience, curly,  bitter  -  wood sorrel &amp; sheep sorrel  </vt:lpstr>
      <vt:lpstr>PATIENCE DOCK – crispy or cooked </vt:lpstr>
      <vt:lpstr> SUNCHOKES - aka Jerusalem Artichoke o “A lesson in education &amp; preparation” </vt:lpstr>
      <vt:lpstr>BURDOCK ROOT – artichoke flavor l a comforting broth, perfect with wild rice, mushrooms &amp; greens</vt:lpstr>
      <vt:lpstr>SATISFYING SALSIFY</vt:lpstr>
      <vt:lpstr> EDIBLE TREE LEAVES?    THINK KALE CHIPS &amp; WRAPS maple, hawthorn, elm, linden, birch, beech, empress, sassafras, mulberry, paper mulberry </vt:lpstr>
      <vt:lpstr>                     SASSAFRAS                       for “gumbo” and “root beer”</vt:lpstr>
      <vt:lpstr>BLACK LOCUST  ‘WHITE BLOSSOMS’</vt:lpstr>
      <vt:lpstr>HONEY LOCUST PODS l think “peas &amp; carobs”</vt:lpstr>
      <vt:lpstr>SPRUCE,  FUR &amp; HEMLOCK TIPS </vt:lpstr>
      <vt:lpstr>A CHAMELEON CACOPHONY  l ginger - mint - cilantro  flavour</vt:lpstr>
      <vt:lpstr> BLACK NIGHTSHADE l bridging the blueberry-tomato divide</vt:lpstr>
      <vt:lpstr> EXOTIC INVASIVES l lPAPER MULBERRY    &amp;     ASIAN LEMON </vt:lpstr>
      <vt:lpstr>MARVELOUS MULBERRIES!</vt:lpstr>
      <vt:lpstr>ROSE OF SHARON    put some ‘romance’ in your recipes! </vt:lpstr>
      <vt:lpstr> THANK YOU FOR WATCHING! Lynn Landes, Founder </vt:lpstr>
      <vt:lpstr>WHY HARVEST WILD FOODS?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HAUTE “WEED” COUSINE &amp;  CO-HARVEST</dc:title>
  <dc:creator>Lynn Landes</dc:creator>
  <cp:lastModifiedBy>Lynn Landes</cp:lastModifiedBy>
  <cp:revision>503</cp:revision>
  <dcterms:created xsi:type="dcterms:W3CDTF">2020-01-30T17:22:05Z</dcterms:created>
  <dcterms:modified xsi:type="dcterms:W3CDTF">2020-03-16T20:50:10Z</dcterms:modified>
</cp:coreProperties>
</file>